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hQ0Q5fGZDYIrqgjS6aJuExcGgF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E7D775-4CD5-403F-B788-5D4C5F0138A4}">
  <a:tblStyle styleId="{05E7D775-4CD5-403F-B788-5D4C5F0138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35EDD46-249A-4EE8-BF7C-A446A4AD297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fault" type="tx">
  <p:cSld name="TITLE_AND_BODY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idx="12" type="sldNum"/>
          </p:nvPr>
        </p:nvSpPr>
        <p:spPr>
          <a:xfrm>
            <a:off x="9833694" y="6324602"/>
            <a:ext cx="387069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3"/>
          <p:cNvSpPr txBox="1"/>
          <p:nvPr>
            <p:ph idx="1" type="body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/>
          <p:nvPr>
            <p:ph type="title"/>
          </p:nvPr>
        </p:nvSpPr>
        <p:spPr>
          <a:xfrm>
            <a:off x="415601" y="596318"/>
            <a:ext cx="11360801" cy="762810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" type="body"/>
          </p:nvPr>
        </p:nvSpPr>
        <p:spPr>
          <a:xfrm>
            <a:off x="415601" y="1538602"/>
            <a:ext cx="11360801" cy="4550460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11602008" y="6268666"/>
            <a:ext cx="426205" cy="416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750" lIns="121750" spcFirstLastPara="1" rIns="121750" wrap="square" tIns="1217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4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4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4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4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5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5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15.jpg"/><Relationship Id="rId5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1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"/>
          <p:cNvGrpSpPr/>
          <p:nvPr/>
        </p:nvGrpSpPr>
        <p:grpSpPr>
          <a:xfrm>
            <a:off x="30" y="49239"/>
            <a:ext cx="2353467" cy="6858008"/>
            <a:chOff x="-45" y="-36"/>
            <a:chExt cx="2351116" cy="6858008"/>
          </a:xfrm>
        </p:grpSpPr>
        <p:sp>
          <p:nvSpPr>
            <p:cNvPr id="83" name="Google Shape;83;p1"/>
            <p:cNvSpPr/>
            <p:nvPr/>
          </p:nvSpPr>
          <p:spPr>
            <a:xfrm>
              <a:off x="-45" y="-36"/>
              <a:ext cx="2351101" cy="685800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 txBox="1"/>
            <p:nvPr/>
          </p:nvSpPr>
          <p:spPr>
            <a:xfrm>
              <a:off x="-34" y="2716511"/>
              <a:ext cx="2351105" cy="954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cxnSp>
        <p:nvCxnSpPr>
          <p:cNvPr id="85" name="Google Shape;85;p1"/>
          <p:cNvCxnSpPr/>
          <p:nvPr/>
        </p:nvCxnSpPr>
        <p:spPr>
          <a:xfrm>
            <a:off x="-3" y="2133600"/>
            <a:ext cx="12204722" cy="0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1.pn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03" y="480641"/>
            <a:ext cx="1636733" cy="142503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4391985" y="553076"/>
            <a:ext cx="543296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СКЕЛЕТНАЯ СИСТЕМА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descr="sal25693_co_07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3282" y="2184400"/>
            <a:ext cx="3758970" cy="39345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952975" y="1571612"/>
            <a:ext cx="32180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костей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0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84" name="Google Shape;184;p10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86" name="Google Shape;18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0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skull.jpg"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1125" y="714356"/>
            <a:ext cx="5031862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646126" y="1752599"/>
            <a:ext cx="5733156" cy="2241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Предположим, ваш красный костный мозг не может быть сформирован. Какие функции ваше тело не сможет выполнять?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Предположим, что ваша костная ткань не может хранить кальций. Какие функции ваше тело не сможет выполнять?</a:t>
            </a:r>
            <a:endParaRPr/>
          </a:p>
        </p:txBody>
      </p:sp>
      <p:grpSp>
        <p:nvGrpSpPr>
          <p:cNvPr id="190" name="Google Shape;190;p10"/>
          <p:cNvGrpSpPr/>
          <p:nvPr/>
        </p:nvGrpSpPr>
        <p:grpSpPr>
          <a:xfrm>
            <a:off x="283777" y="662152"/>
            <a:ext cx="1135117" cy="1087821"/>
            <a:chOff x="-2" y="-1"/>
            <a:chExt cx="980373" cy="1007339"/>
          </a:xfrm>
        </p:grpSpPr>
        <p:sp>
          <p:nvSpPr>
            <p:cNvPr id="191" name="Google Shape;191;p10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0"/>
            <p:cNvGrpSpPr/>
            <p:nvPr/>
          </p:nvGrpSpPr>
          <p:grpSpPr>
            <a:xfrm>
              <a:off x="122549" y="131390"/>
              <a:ext cx="750715" cy="744528"/>
              <a:chOff x="122549" y="131390"/>
              <a:chExt cx="750714" cy="744527"/>
            </a:xfrm>
          </p:grpSpPr>
          <p:sp>
            <p:nvSpPr>
              <p:cNvPr id="194" name="Google Shape;194;p10"/>
              <p:cNvSpPr/>
              <p:nvPr/>
            </p:nvSpPr>
            <p:spPr>
              <a:xfrm>
                <a:off x="177010" y="160590"/>
                <a:ext cx="696253" cy="715327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195" name="Google Shape;195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22549" y="131390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01" name="Google Shape;201;p11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03" name="Google Shape;20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1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05" name="Google Shape;205;p11"/>
          <p:cNvSpPr txBox="1"/>
          <p:nvPr/>
        </p:nvSpPr>
        <p:spPr>
          <a:xfrm>
            <a:off x="661051" y="1428737"/>
            <a:ext cx="10083261" cy="31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 txBox="1"/>
          <p:nvPr>
            <p:ph idx="1" type="body"/>
          </p:nvPr>
        </p:nvSpPr>
        <p:spPr>
          <a:xfrm>
            <a:off x="446514" y="928670"/>
            <a:ext cx="10982655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rmAutofit/>
          </a:bodyPr>
          <a:lstStyle/>
          <a:p>
            <a:pPr indent="-457200" lvl="0" marL="533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Без красного костного мозга вы не сможете производить клетки крови. Красный костный мозг отвечает за формирование красных и белых кровяных клеток, а также тромбоцитов.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b="1" lang="ru-RU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Эритроциты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переносят кислород к тканям и удаляют углекислый газ. Без эритроцитов ваши ткани не смогут вырабатывать АТФ с использованием кислорода.</a:t>
            </a:r>
            <a:r>
              <a:rPr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b="1" lang="ru-RU" sz="2375">
                <a:latin typeface="Times New Roman"/>
                <a:ea typeface="Times New Roman"/>
                <a:cs typeface="Times New Roman"/>
                <a:sym typeface="Times New Roman"/>
              </a:rPr>
              <a:t>Белые кровяные клетки 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играют роль в иммунной системе, борясь с чужеродными захватчиками в нашем организме - без белых кровяных клеток вы не сможете выздороветь от инфекции</a:t>
            </a:r>
            <a:endParaRPr b="1" sz="23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b="1" lang="ru-RU" sz="2375">
                <a:latin typeface="Times New Roman"/>
                <a:ea typeface="Times New Roman"/>
                <a:cs typeface="Times New Roman"/>
                <a:sym typeface="Times New Roman"/>
              </a:rPr>
              <a:t>Тромбоциты 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ответственны за свертываемость крови при разрыве сосуда. Без тромбоцитов вы бы истекали кровью и умерли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2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12" name="Google Shape;212;p12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14" name="Google Shape;21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2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16" name="Google Shape;216;p12"/>
          <p:cNvSpPr txBox="1"/>
          <p:nvPr/>
        </p:nvSpPr>
        <p:spPr>
          <a:xfrm>
            <a:off x="593235" y="558800"/>
            <a:ext cx="10188656" cy="364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>
            <p:ph idx="1" type="body"/>
          </p:nvPr>
        </p:nvSpPr>
        <p:spPr>
          <a:xfrm>
            <a:off x="365760" y="944880"/>
            <a:ext cx="11201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rm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 sz="22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ru-RU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5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Кальций </a:t>
            </a:r>
            <a:r>
              <a:rPr b="1" lang="ru-RU" sz="2200">
                <a:latin typeface="Times New Roman"/>
                <a:ea typeface="Times New Roman"/>
                <a:cs typeface="Times New Roman"/>
                <a:sym typeface="Times New Roman"/>
              </a:rPr>
              <a:t>в костной ткани обеспечивает минеральную поддержку костей.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720"/>
              <a:buChar char="●"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Без этого кальция кости не являются жесткими и не могут быть поддерживающими.</a:t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720"/>
              <a:buChar char="●"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Кальций в костной ткани также является важным местом хранения, которое может высвобождать кальций при необходимости. Другие системы органов полагаются на этот кальций для действия (в частности, сокращение мышц и нервной сигнализации). Без накопления кальция уровни кальция в крови резко изменяются и влияют на сокращение мышц и передачу нервных сигналов</a:t>
            </a:r>
            <a:r>
              <a:rPr lang="ru-RU"/>
              <a:t>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 txBox="1"/>
          <p:nvPr>
            <p:ph idx="4294967295" type="body"/>
          </p:nvPr>
        </p:nvSpPr>
        <p:spPr>
          <a:xfrm>
            <a:off x="700817" y="1433513"/>
            <a:ext cx="10108221" cy="495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Опора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поддерживает тело, поддерживает мышцы, нижнюю челюсть и зубы верхней челюсти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Защита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головной мозг, спинной мозг, сердце, легкие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Движение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движения конечностей, дыхание, воздействие мышц на кости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Электролитный баланс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ионы кальция и фосфата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Кислотно-щелочной баланс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защищает кровь от чрезмерных изменений pH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Образование крови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красный костный мозг является основным производителем клеток крови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4" name="Google Shape;224;p13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25" name="Google Shape;225;p13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27" name="Google Shape;22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3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29" name="Google Shape;229;p13"/>
          <p:cNvSpPr txBox="1"/>
          <p:nvPr>
            <p:ph idx="4294967295" type="title"/>
          </p:nvPr>
        </p:nvSpPr>
        <p:spPr>
          <a:xfrm>
            <a:off x="2305839" y="0"/>
            <a:ext cx="8238182" cy="71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Функции скелета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 txBox="1"/>
          <p:nvPr>
            <p:ph idx="4294967295" type="body"/>
          </p:nvPr>
        </p:nvSpPr>
        <p:spPr>
          <a:xfrm>
            <a:off x="6248559" y="1209676"/>
            <a:ext cx="5394801" cy="5205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длинные кости</a:t>
            </a:r>
            <a:endParaRPr b="1" sz="44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-длиннее ширины</a:t>
            </a:r>
            <a:endParaRPr sz="40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-жесткие рычаги воздействуют на мышцы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короткие кости</a:t>
            </a:r>
            <a:endParaRPr b="1" sz="44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-равные по длине и ширине</a:t>
            </a:r>
            <a:endParaRPr sz="40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-скользить друг через друга в нескольких направлениях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плоские кости</a:t>
            </a:r>
            <a:endParaRPr b="1" sz="44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-защищать мягкие органы</a:t>
            </a:r>
            <a:endParaRPr sz="40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-изогнутый, но широкий и тонкий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неправильные кости</a:t>
            </a:r>
            <a:endParaRPr b="1" sz="440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76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-сложные формы, которые не вписываются в другие категории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236" name="Google Shape;236;p14"/>
          <p:cNvSpPr txBox="1"/>
          <p:nvPr/>
        </p:nvSpPr>
        <p:spPr>
          <a:xfrm>
            <a:off x="4964522" y="6254750"/>
            <a:ext cx="13651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7.1</a:t>
            </a:r>
            <a:endParaRPr/>
          </a:p>
        </p:txBody>
      </p:sp>
      <p:cxnSp>
        <p:nvCxnSpPr>
          <p:cNvPr id="237" name="Google Shape;237;p14"/>
          <p:cNvCxnSpPr/>
          <p:nvPr/>
        </p:nvCxnSpPr>
        <p:spPr>
          <a:xfrm>
            <a:off x="4155641" y="1574799"/>
            <a:ext cx="1591" cy="596902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l25693_07_01" id="238" name="Google Shape;2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46" y="763691"/>
            <a:ext cx="3585560" cy="612411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 rot="5400000">
            <a:off x="3136418" y="5039227"/>
            <a:ext cx="166502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Бедренная кость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651306" y="2539124"/>
            <a:ext cx="7822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ключица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2714485" y="1160606"/>
            <a:ext cx="137217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Клиновидная кость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2346556" y="6480412"/>
            <a:ext cx="110607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Лучевая кость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2406380" y="4119965"/>
            <a:ext cx="882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Локтевая кость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2521828" y="867510"/>
            <a:ext cx="162865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Неправильные кости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901643" y="881158"/>
            <a:ext cx="129843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Плоские кости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921274" y="3869685"/>
            <a:ext cx="11798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Короткие кости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653633" y="3774149"/>
            <a:ext cx="13705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Длинные кости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2937153" y="3223241"/>
            <a:ext cx="8351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позвонок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846705" y="4793302"/>
            <a:ext cx="110447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головчатый</a:t>
            </a:r>
            <a:b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(кистевая) кость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931933" y="6398525"/>
            <a:ext cx="11894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Таранная кость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14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52" name="Google Shape;252;p14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54" name="Google Shape;25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14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56" name="Google Shape;256;p14"/>
          <p:cNvSpPr txBox="1"/>
          <p:nvPr>
            <p:ph idx="4294967295" type="title"/>
          </p:nvPr>
        </p:nvSpPr>
        <p:spPr>
          <a:xfrm>
            <a:off x="1976910" y="-1"/>
            <a:ext cx="8238181" cy="64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Формы костей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941695" y="3345130"/>
            <a:ext cx="12687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грудина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5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63" name="Google Shape;263;p15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65" name="Google Shape;26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15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skull3.jpg" id="267" name="Google Shape;26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0428" y="741279"/>
            <a:ext cx="5123793" cy="599912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5"/>
          <p:cNvSpPr txBox="1"/>
          <p:nvPr/>
        </p:nvSpPr>
        <p:spPr>
          <a:xfrm>
            <a:off x="6596588" y="2143116"/>
            <a:ext cx="5239140" cy="222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Каковы структурные и функциональные различия между предплюсневой и плюсневыми костями?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Каковы структурные и функциональные различия между бедром и коленной чашечкой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9" name="Google Shape;269;p15"/>
          <p:cNvGrpSpPr/>
          <p:nvPr/>
        </p:nvGrpSpPr>
        <p:grpSpPr>
          <a:xfrm>
            <a:off x="231732" y="785793"/>
            <a:ext cx="980374" cy="1007341"/>
            <a:chOff x="-2" y="-1"/>
            <a:chExt cx="980373" cy="1007339"/>
          </a:xfrm>
        </p:grpSpPr>
        <p:sp>
          <p:nvSpPr>
            <p:cNvPr id="270" name="Google Shape;270;p15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" name="Google Shape;272;p15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273" name="Google Shape;273;p15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274" name="Google Shape;274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6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80" name="Google Shape;280;p16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82" name="Google Shape;28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6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284" name="Google Shape;284;p16"/>
          <p:cNvSpPr txBox="1"/>
          <p:nvPr/>
        </p:nvSpPr>
        <p:spPr>
          <a:xfrm>
            <a:off x="472966" y="1072055"/>
            <a:ext cx="10914958" cy="439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Структурно </a:t>
            </a:r>
            <a:r>
              <a:rPr b="1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предплюсневая кость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представляет собой короткую кость, то есть ее длина, ширина и толщина примерно одинаковы.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плюсневая кость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длинная кость, длина которой больше ширины.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Функционально предплюсневая кость обеспечивает ограниченное движение, в то время как плюсневая кость действует как жесткий стержень, против которого может действовать мышца.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Конструктивно </a:t>
            </a:r>
            <a:r>
              <a:rPr b="1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бедренная кость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длинная кость, то есть ее длина больше ширины, а </a:t>
            </a:r>
            <a:r>
              <a:rPr b="1" i="0" lang="ru-RU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коленная чашечка</a:t>
            </a: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сесамовидная кость, маленькая и округлая.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Функционально бедренная кость действует как жесткий стержень для движения, а коленная чашечка защищает сухожилие надколенника от чрезмерных усилий.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17"/>
          <p:cNvGraphicFramePr/>
          <p:nvPr/>
        </p:nvGraphicFramePr>
        <p:xfrm>
          <a:off x="350520" y="75094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{A35EDD46-249A-4EE8-BF7C-A446A4AD297A}</a:tableStyleId>
              </a:tblPr>
              <a:tblGrid>
                <a:gridCol w="2432175"/>
                <a:gridCol w="2586325"/>
                <a:gridCol w="2648925"/>
                <a:gridCol w="3808300"/>
              </a:tblGrid>
              <a:tr h="56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cap="none" strike="noStrike"/>
                        <a:t>Классификация</a:t>
                      </a:r>
                      <a:endParaRPr b="1"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85825" marB="85825" marR="228850" marL="22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cap="none" strike="noStrike"/>
                        <a:t>Особенности </a:t>
                      </a:r>
                      <a:endParaRPr b="1"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85825" marB="85825" marR="228850" marL="22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cap="none" strike="noStrike"/>
                        <a:t>Функция</a:t>
                      </a:r>
                      <a:endParaRPr b="1"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85825" marB="85825" marR="228850" marL="228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 cap="none" strike="noStrike"/>
                        <a:t>Примеры</a:t>
                      </a:r>
                      <a:endParaRPr b="1"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85825" marB="85825" marR="228850" marL="228850" anchor="ctr"/>
                </a:tc>
              </a:tr>
              <a:tr h="105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Длинная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Длиннее ширины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Жесткие рычаги с помощью мышцы</a:t>
                      </a:r>
                      <a:endParaRPr sz="1400" u="none" cap="none" strike="noStrike"/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Движение, поддержка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Бедренная, большеберцовая, малоберцовая, плюсна, плечевая кость, локтевая, лучевая, пястные кости, фаланги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</a:tr>
              <a:tr h="124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Короткая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примерно равны по длине, ширине и толщине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Обеспечение стабильности, поддержки, в то же время позволяя некоторое движение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Кости кисти, предплюсны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</a:tr>
              <a:tr h="105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Плоская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Тонкий и изогнутый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Точки крепления для мышц; протекторы внутренних органов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Грудина, ребра, лопатка, кости черепа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</a:tr>
              <a:tr h="71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Неправильная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Сложная форма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Защита внутренних органов, движение, поддержка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Позвонки, лицевые кости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</a:tr>
              <a:tr h="143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Сесамовидный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Маленькие и круглые; встроены в сухожилия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Защита сухожилий от чрезмерных усилий, обеспечение  эффективного мышечного действия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Надколенник</a:t>
                      </a:r>
                      <a:endParaRPr sz="14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57200" marB="57200" marR="228850" marL="228850"/>
                </a:tc>
              </a:tr>
            </a:tbl>
          </a:graphicData>
        </a:graphic>
      </p:graphicFrame>
      <p:grpSp>
        <p:nvGrpSpPr>
          <p:cNvPr id="290" name="Google Shape;290;p17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291" name="Google Shape;291;p17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293" name="Google Shape;29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7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4294967295" type="body"/>
          </p:nvPr>
        </p:nvSpPr>
        <p:spPr>
          <a:xfrm>
            <a:off x="0" y="882869"/>
            <a:ext cx="12192000" cy="597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компактная (плотная) кость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- наружная оболочка длинной кости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диафиз (вал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) - цилиндр из компактной кости, чтобы обеспечить рычаг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Медуллярная полость (полость костного мозга)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- пространство в диафизе длинной кости, содержащей костный мозг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эпифизы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- увеличенные концы длинной кости</a:t>
            </a:r>
            <a:endParaRPr sz="3600"/>
          </a:p>
          <a:p>
            <a:pPr indent="-406400" lvl="1" marL="8001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увеличен для укрепления суставов и прикрепления связок и сухожилий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губчатая (губчатая) кость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, покрытая более прочной компактной костью</a:t>
            </a:r>
            <a:endParaRPr sz="3600"/>
          </a:p>
          <a:p>
            <a:pPr indent="-406400" lvl="1" marL="8001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скелет около трех четвертей компактной и одной четвертой губчатой кости по весу</a:t>
            </a:r>
            <a:endParaRPr sz="3200"/>
          </a:p>
          <a:p>
            <a:pPr indent="-406400" lvl="1" marL="8001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губчатая кость найдена в концах длинных костей, и середина почти всех других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суставной хрящ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- слой гиалинового хряща, который покрывает поверхность сустава, где одна кость встречается с другой</a:t>
            </a:r>
            <a:endParaRPr sz="3600"/>
          </a:p>
          <a:p>
            <a:pPr indent="-406400" lvl="1" marL="8001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позволяет суставу двигаться более свободно и относительно свободно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питательные отверстия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- мелкие отверстия на поверхности кости, которые позволяют кровеносным сосудам прникать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0" name="Google Shape;300;p18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301" name="Google Shape;301;p18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303" name="Google Shape;30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8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05" name="Google Shape;305;p18"/>
          <p:cNvSpPr txBox="1"/>
          <p:nvPr>
            <p:ph idx="4294967295" type="title"/>
          </p:nvPr>
        </p:nvSpPr>
        <p:spPr>
          <a:xfrm>
            <a:off x="2916621" y="1"/>
            <a:ext cx="8828689" cy="64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характеристики костей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9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311" name="Google Shape;311;p19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313" name="Google Shape;31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9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sal78259_07_01.jpeg" id="315" name="Google Shape;315;p19"/>
          <p:cNvPicPr preferRelativeResize="0"/>
          <p:nvPr/>
        </p:nvPicPr>
        <p:blipFill rotWithShape="1">
          <a:blip r:embed="rId4">
            <a:alphaModFix/>
          </a:blip>
          <a:srcRect b="0" l="0" r="0" t="1341"/>
          <a:stretch/>
        </p:blipFill>
        <p:spPr>
          <a:xfrm>
            <a:off x="1233150" y="1142984"/>
            <a:ext cx="3432600" cy="525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 txBox="1"/>
          <p:nvPr/>
        </p:nvSpPr>
        <p:spPr>
          <a:xfrm>
            <a:off x="4737263" y="4357316"/>
            <a:ext cx="7120588" cy="2161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Каково функциональное значение длинной кости в эпифизах шире, чем в диафизе?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Объясните разницу между компактной и губчатой костью и опишите их пространственное отношение друг к другу в длинной кости и плоской кости.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al78259_07_02.jpeg" id="317" name="Google Shape;317;p19"/>
          <p:cNvPicPr preferRelativeResize="0"/>
          <p:nvPr/>
        </p:nvPicPr>
        <p:blipFill rotWithShape="1">
          <a:blip r:embed="rId5">
            <a:alphaModFix/>
          </a:blip>
          <a:srcRect b="0" l="0" r="0" t="2000"/>
          <a:stretch/>
        </p:blipFill>
        <p:spPr>
          <a:xfrm>
            <a:off x="5523900" y="714356"/>
            <a:ext cx="3861675" cy="36789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9"/>
          <p:cNvGrpSpPr/>
          <p:nvPr/>
        </p:nvGrpSpPr>
        <p:grpSpPr>
          <a:xfrm>
            <a:off x="231974" y="785794"/>
            <a:ext cx="981396" cy="1007341"/>
            <a:chOff x="-2" y="-1"/>
            <a:chExt cx="980373" cy="1007339"/>
          </a:xfrm>
        </p:grpSpPr>
        <p:sp>
          <p:nvSpPr>
            <p:cNvPr id="319" name="Google Shape;319;p19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" name="Google Shape;321;p19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322" name="Google Shape;322;p19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323" name="Google Shape;323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-48676" y="1709109"/>
            <a:ext cx="12458994" cy="2804336"/>
          </a:xfrm>
          <a:prstGeom prst="rect">
            <a:avLst/>
          </a:prstGeom>
          <a:solidFill>
            <a:srgbClr val="1837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965574" y="2275382"/>
            <a:ext cx="4547797" cy="1499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44500" lvl="0" marL="40327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Char char="◆"/>
            </a:pPr>
            <a:r>
              <a:rPr b="1" i="0" lang="ru-RU" sz="7000" u="none" cap="none" strike="noStrike">
                <a:solidFill>
                  <a:srgbClr val="F1F1F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 I</a:t>
            </a:r>
            <a:endParaRPr b="1" i="0" sz="7000" u="none" cap="none" strike="noStrike">
              <a:solidFill>
                <a:srgbClr val="F1F1F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>
            <p:ph idx="4294967295" type="body"/>
          </p:nvPr>
        </p:nvSpPr>
        <p:spPr>
          <a:xfrm>
            <a:off x="450376" y="859809"/>
            <a:ext cx="10757303" cy="570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❖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надкостница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наружная оболочка, которая покрывает кость, кроме случаев, когда имеется суставной хрящ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наружный волокнистый слой коллагена</a:t>
            </a:r>
            <a:endParaRPr sz="48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некоторые наружные волокна непрерывны с сухожилиями, которые прикрепляют мышцы к кости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перфорирующие (шарповские) волокна - другие внешние волокна, проникающие в костный матрикс</a:t>
            </a:r>
            <a:endParaRPr sz="44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сильная привязанность и непрерывность от мышцы к сухожилию к кости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внутренний остеогенный слой костеобразующих клеток</a:t>
            </a:r>
            <a:endParaRPr sz="48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важно для роста костей и заживления переломов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❖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эндост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тонкий слой ретикулярной соединительной ткани, выстилающий полость костного мозга</a:t>
            </a:r>
            <a:endParaRPr sz="54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есть клетки, которые растворяют костную ткань и другие, которые откладывают ее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❖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эпифизарная пластинка (ростовая пластинка)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область гиалинового хряща, разделяющая костные пространства эпифизов и диафизов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позволяет рост в длину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эпифизарная линия - у взрослых костный рубец, отмечающий место, где раньше находилась пластинка роста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0" name="Google Shape;330;p20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331" name="Google Shape;331;p20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333" name="Google Shape;33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20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335" name="Google Shape;335;p20"/>
          <p:cNvSpPr txBox="1"/>
          <p:nvPr>
            <p:ph idx="4294967295" type="title"/>
          </p:nvPr>
        </p:nvSpPr>
        <p:spPr>
          <a:xfrm>
            <a:off x="3057098" y="0"/>
            <a:ext cx="9134901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характеристики костей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 txBox="1"/>
          <p:nvPr>
            <p:ph idx="4294967295" type="body"/>
          </p:nvPr>
        </p:nvSpPr>
        <p:spPr>
          <a:xfrm>
            <a:off x="6167513" y="1420813"/>
            <a:ext cx="5220411" cy="234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60"/>
              <a:buFont typeface="Noto Sans Symbols"/>
              <a:buChar char="⮚"/>
            </a:pPr>
            <a:r>
              <a:rPr b="1" lang="ru-RU" sz="2800"/>
              <a:t>эпифизы и диафизы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960"/>
              <a:buFont typeface="Noto Sans Symbols"/>
              <a:buChar char="⮚"/>
            </a:pPr>
            <a:r>
              <a:rPr b="1" lang="ru-RU" sz="2800"/>
              <a:t>компактная и губчатая кость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960"/>
              <a:buFont typeface="Noto Sans Symbols"/>
              <a:buChar char="⮚"/>
            </a:pPr>
            <a:r>
              <a:rPr b="1" lang="ru-RU" sz="2800"/>
              <a:t>полость костного мозга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960"/>
              <a:buFont typeface="Noto Sans Symbols"/>
              <a:buChar char="⮚"/>
            </a:pPr>
            <a:r>
              <a:rPr b="1" lang="ru-RU" sz="2800"/>
              <a:t>суставной хрящ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960"/>
              <a:buFont typeface="Noto Sans Symbols"/>
              <a:buChar char="⮚"/>
            </a:pPr>
            <a:r>
              <a:rPr b="1" lang="ru-RU" sz="2800"/>
              <a:t>надкостница</a:t>
            </a:r>
            <a:endParaRPr b="1" sz="2800"/>
          </a:p>
        </p:txBody>
      </p:sp>
      <p:sp>
        <p:nvSpPr>
          <p:cNvPr id="342" name="Google Shape;342;p21"/>
          <p:cNvSpPr txBox="1"/>
          <p:nvPr/>
        </p:nvSpPr>
        <p:spPr>
          <a:xfrm>
            <a:off x="3386490" y="6391275"/>
            <a:ext cx="13651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7.2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1938769" y="1147763"/>
            <a:ext cx="442420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cxnSp>
        <p:nvCxnSpPr>
          <p:cNvPr id="344" name="Google Shape;344;p21"/>
          <p:cNvCxnSpPr/>
          <p:nvPr/>
        </p:nvCxnSpPr>
        <p:spPr>
          <a:xfrm>
            <a:off x="4697543" y="1820862"/>
            <a:ext cx="1590" cy="53816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l25693_07_02" id="345" name="Google Shape;3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0824" y="1488281"/>
            <a:ext cx="2350361" cy="459263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3275249" y="6238875"/>
            <a:ext cx="46473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Living</a:t>
            </a:r>
            <a:endParaRPr/>
          </a:p>
        </p:txBody>
      </p:sp>
      <p:sp>
        <p:nvSpPr>
          <p:cNvPr id="347" name="Google Shape;347;p21"/>
          <p:cNvSpPr txBox="1"/>
          <p:nvPr/>
        </p:nvSpPr>
        <p:spPr>
          <a:xfrm>
            <a:off x="4311378" y="6238875"/>
            <a:ext cx="43081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Dried</a:t>
            </a:r>
            <a:endParaRPr/>
          </a:p>
        </p:txBody>
      </p:sp>
      <p:sp>
        <p:nvSpPr>
          <p:cNvPr id="348" name="Google Shape;348;p21"/>
          <p:cNvSpPr txBox="1"/>
          <p:nvPr/>
        </p:nvSpPr>
        <p:spPr>
          <a:xfrm>
            <a:off x="2399625" y="2563813"/>
            <a:ext cx="69103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 cavity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2399625" y="3235325"/>
            <a:ext cx="5666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Periosteum</a:t>
            </a:r>
            <a:endParaRPr/>
          </a:p>
        </p:txBody>
      </p:sp>
      <p:sp>
        <p:nvSpPr>
          <p:cNvPr id="350" name="Google Shape;350;p21"/>
          <p:cNvSpPr txBox="1"/>
          <p:nvPr/>
        </p:nvSpPr>
        <p:spPr>
          <a:xfrm>
            <a:off x="2428229" y="3633788"/>
            <a:ext cx="83207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Nutrient foramen</a:t>
            </a:r>
            <a:endParaRPr/>
          </a:p>
        </p:txBody>
      </p:sp>
      <p:sp>
        <p:nvSpPr>
          <p:cNvPr id="351" name="Google Shape;351;p21"/>
          <p:cNvSpPr txBox="1"/>
          <p:nvPr/>
        </p:nvSpPr>
        <p:spPr>
          <a:xfrm>
            <a:off x="2399625" y="4629150"/>
            <a:ext cx="89424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of endosteum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2399625" y="4886325"/>
            <a:ext cx="71904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2399625" y="5284788"/>
            <a:ext cx="65681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/>
          </a:p>
        </p:txBody>
      </p:sp>
      <p:cxnSp>
        <p:nvCxnSpPr>
          <p:cNvPr id="354" name="Google Shape;354;p21"/>
          <p:cNvCxnSpPr/>
          <p:nvPr/>
        </p:nvCxnSpPr>
        <p:spPr>
          <a:xfrm>
            <a:off x="3000326" y="2030413"/>
            <a:ext cx="376630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21"/>
          <p:cNvCxnSpPr/>
          <p:nvPr/>
        </p:nvCxnSpPr>
        <p:spPr>
          <a:xfrm>
            <a:off x="3160830" y="2627313"/>
            <a:ext cx="452911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3430987" y="2970213"/>
            <a:ext cx="177986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3033698" y="3295650"/>
            <a:ext cx="540314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21"/>
          <p:cNvCxnSpPr/>
          <p:nvPr/>
        </p:nvCxnSpPr>
        <p:spPr>
          <a:xfrm>
            <a:off x="3337226" y="4699000"/>
            <a:ext cx="35120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21"/>
          <p:cNvCxnSpPr/>
          <p:nvPr/>
        </p:nvCxnSpPr>
        <p:spPr>
          <a:xfrm>
            <a:off x="3197381" y="4940300"/>
            <a:ext cx="316242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21"/>
          <p:cNvSpPr/>
          <p:nvPr/>
        </p:nvSpPr>
        <p:spPr>
          <a:xfrm>
            <a:off x="3141760" y="5348288"/>
            <a:ext cx="403646" cy="1460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9238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21"/>
          <p:cNvCxnSpPr/>
          <p:nvPr/>
        </p:nvCxnSpPr>
        <p:spPr>
          <a:xfrm>
            <a:off x="3043232" y="5622925"/>
            <a:ext cx="406825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21"/>
          <p:cNvCxnSpPr/>
          <p:nvPr/>
        </p:nvCxnSpPr>
        <p:spPr>
          <a:xfrm>
            <a:off x="2928813" y="6034087"/>
            <a:ext cx="38934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21"/>
          <p:cNvCxnSpPr/>
          <p:nvPr/>
        </p:nvCxnSpPr>
        <p:spPr>
          <a:xfrm>
            <a:off x="3280015" y="3698875"/>
            <a:ext cx="301941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21"/>
          <p:cNvSpPr txBox="1"/>
          <p:nvPr/>
        </p:nvSpPr>
        <p:spPr>
          <a:xfrm>
            <a:off x="5290298" y="1682750"/>
            <a:ext cx="49313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Epiphysis</a:t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5099600" y="1504951"/>
            <a:ext cx="133490" cy="4873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1"/>
          <p:cNvCxnSpPr/>
          <p:nvPr/>
        </p:nvCxnSpPr>
        <p:spPr>
          <a:xfrm>
            <a:off x="5236267" y="1741488"/>
            <a:ext cx="39729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21"/>
          <p:cNvSpPr txBox="1"/>
          <p:nvPr/>
        </p:nvSpPr>
        <p:spPr>
          <a:xfrm>
            <a:off x="5264871" y="5759450"/>
            <a:ext cx="49313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Epiphysis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4910490" y="5588000"/>
            <a:ext cx="122365" cy="4651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21"/>
          <p:cNvCxnSpPr/>
          <p:nvPr/>
        </p:nvCxnSpPr>
        <p:spPr>
          <a:xfrm>
            <a:off x="5036034" y="5818188"/>
            <a:ext cx="228839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21"/>
          <p:cNvSpPr txBox="1"/>
          <p:nvPr/>
        </p:nvSpPr>
        <p:spPr>
          <a:xfrm>
            <a:off x="5047158" y="3727450"/>
            <a:ext cx="49318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Diaphysis</a:t>
            </a:r>
            <a:endParaRPr/>
          </a:p>
        </p:txBody>
      </p:sp>
      <p:cxnSp>
        <p:nvCxnSpPr>
          <p:cNvPr id="371" name="Google Shape;371;p21"/>
          <p:cNvCxnSpPr/>
          <p:nvPr/>
        </p:nvCxnSpPr>
        <p:spPr>
          <a:xfrm>
            <a:off x="4881886" y="3784600"/>
            <a:ext cx="15097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21"/>
          <p:cNvSpPr/>
          <p:nvPr/>
        </p:nvSpPr>
        <p:spPr>
          <a:xfrm>
            <a:off x="4762699" y="1992313"/>
            <a:ext cx="119187" cy="35925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3" name="Google Shape;373;p21"/>
          <p:cNvCxnSpPr/>
          <p:nvPr/>
        </p:nvCxnSpPr>
        <p:spPr>
          <a:xfrm>
            <a:off x="2992379" y="2030412"/>
            <a:ext cx="384577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p21"/>
          <p:cNvSpPr/>
          <p:nvPr/>
        </p:nvSpPr>
        <p:spPr>
          <a:xfrm>
            <a:off x="3008271" y="2003426"/>
            <a:ext cx="599112" cy="3079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974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013039" y="2003425"/>
            <a:ext cx="597522" cy="3063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815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21"/>
          <p:cNvCxnSpPr/>
          <p:nvPr/>
        </p:nvCxnSpPr>
        <p:spPr>
          <a:xfrm>
            <a:off x="3157652" y="2628900"/>
            <a:ext cx="45132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21"/>
          <p:cNvCxnSpPr/>
          <p:nvPr/>
        </p:nvCxnSpPr>
        <p:spPr>
          <a:xfrm>
            <a:off x="3423041" y="2970213"/>
            <a:ext cx="17798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21"/>
          <p:cNvCxnSpPr/>
          <p:nvPr/>
        </p:nvCxnSpPr>
        <p:spPr>
          <a:xfrm>
            <a:off x="3028930" y="3295650"/>
            <a:ext cx="5403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21"/>
          <p:cNvCxnSpPr/>
          <p:nvPr/>
        </p:nvCxnSpPr>
        <p:spPr>
          <a:xfrm>
            <a:off x="3318157" y="3297237"/>
            <a:ext cx="457678" cy="35083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21"/>
          <p:cNvCxnSpPr/>
          <p:nvPr/>
        </p:nvCxnSpPr>
        <p:spPr>
          <a:xfrm>
            <a:off x="3313389" y="3295649"/>
            <a:ext cx="459266" cy="3476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21"/>
          <p:cNvCxnSpPr/>
          <p:nvPr/>
        </p:nvCxnSpPr>
        <p:spPr>
          <a:xfrm>
            <a:off x="3332458" y="4699000"/>
            <a:ext cx="3480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21"/>
          <p:cNvCxnSpPr/>
          <p:nvPr/>
        </p:nvCxnSpPr>
        <p:spPr>
          <a:xfrm>
            <a:off x="3192613" y="4940300"/>
            <a:ext cx="31465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21"/>
          <p:cNvSpPr/>
          <p:nvPr/>
        </p:nvSpPr>
        <p:spPr>
          <a:xfrm>
            <a:off x="3133815" y="5348287"/>
            <a:ext cx="416359" cy="1476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9607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21"/>
          <p:cNvCxnSpPr/>
          <p:nvPr/>
        </p:nvCxnSpPr>
        <p:spPr>
          <a:xfrm>
            <a:off x="3035286" y="5621338"/>
            <a:ext cx="41000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21"/>
          <p:cNvCxnSpPr/>
          <p:nvPr/>
        </p:nvCxnSpPr>
        <p:spPr>
          <a:xfrm>
            <a:off x="2924045" y="6027737"/>
            <a:ext cx="38775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21"/>
          <p:cNvCxnSpPr/>
          <p:nvPr/>
        </p:nvCxnSpPr>
        <p:spPr>
          <a:xfrm>
            <a:off x="3273659" y="3700463"/>
            <a:ext cx="30829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21"/>
          <p:cNvSpPr/>
          <p:nvPr/>
        </p:nvSpPr>
        <p:spPr>
          <a:xfrm>
            <a:off x="5094833" y="1500188"/>
            <a:ext cx="131900" cy="4873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21"/>
          <p:cNvCxnSpPr/>
          <p:nvPr/>
        </p:nvCxnSpPr>
        <p:spPr>
          <a:xfrm>
            <a:off x="5229910" y="1736725"/>
            <a:ext cx="3972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21"/>
          <p:cNvSpPr/>
          <p:nvPr/>
        </p:nvSpPr>
        <p:spPr>
          <a:xfrm>
            <a:off x="4905722" y="5581651"/>
            <a:ext cx="122365" cy="4667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1"/>
          <p:cNvCxnSpPr/>
          <p:nvPr/>
        </p:nvCxnSpPr>
        <p:spPr>
          <a:xfrm>
            <a:off x="5028088" y="5815013"/>
            <a:ext cx="22883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21"/>
          <p:cNvCxnSpPr/>
          <p:nvPr/>
        </p:nvCxnSpPr>
        <p:spPr>
          <a:xfrm>
            <a:off x="4877118" y="3778250"/>
            <a:ext cx="15097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21"/>
          <p:cNvSpPr/>
          <p:nvPr/>
        </p:nvSpPr>
        <p:spPr>
          <a:xfrm>
            <a:off x="4756342" y="1987551"/>
            <a:ext cx="120777" cy="35909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2927224" y="1423988"/>
            <a:ext cx="173218" cy="1143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817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2927224" y="1419225"/>
            <a:ext cx="171629" cy="114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670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2399625" y="1360488"/>
            <a:ext cx="4247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396" name="Google Shape;396;p21"/>
          <p:cNvSpPr txBox="1"/>
          <p:nvPr/>
        </p:nvSpPr>
        <p:spPr>
          <a:xfrm>
            <a:off x="2399625" y="2247901"/>
            <a:ext cx="54502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2399625" y="1965326"/>
            <a:ext cx="46807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bone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</a:t>
            </a:r>
            <a:endParaRPr/>
          </a:p>
        </p:txBody>
      </p:sp>
      <p:sp>
        <p:nvSpPr>
          <p:cNvPr id="398" name="Google Shape;398;p21"/>
          <p:cNvSpPr txBox="1"/>
          <p:nvPr/>
        </p:nvSpPr>
        <p:spPr>
          <a:xfrm>
            <a:off x="2399625" y="2906713"/>
            <a:ext cx="99610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 bone marrow</a:t>
            </a:r>
            <a:endParaRPr/>
          </a:p>
        </p:txBody>
      </p:sp>
      <p:sp>
        <p:nvSpPr>
          <p:cNvPr id="399" name="Google Shape;399;p21"/>
          <p:cNvSpPr txBox="1"/>
          <p:nvPr/>
        </p:nvSpPr>
        <p:spPr>
          <a:xfrm>
            <a:off x="2399625" y="5559426"/>
            <a:ext cx="54502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400" name="Google Shape;400;p21"/>
          <p:cNvSpPr txBox="1"/>
          <p:nvPr/>
        </p:nvSpPr>
        <p:spPr>
          <a:xfrm>
            <a:off x="2425051" y="5965826"/>
            <a:ext cx="4247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grpSp>
        <p:nvGrpSpPr>
          <p:cNvPr id="401" name="Google Shape;401;p21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402" name="Google Shape;402;p21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404" name="Google Shape;404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21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406" name="Google Shape;406;p21"/>
          <p:cNvSpPr txBox="1"/>
          <p:nvPr/>
        </p:nvSpPr>
        <p:spPr>
          <a:xfrm>
            <a:off x="6359858" y="4735773"/>
            <a:ext cx="4965440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0" i="1" lang="ru-RU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широкие эпифизы обеспечивают площадь поверхности для прикрепления мышц и сочленения костей, в то время как узость диафиза минимизирует вес.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1"/>
          <p:cNvSpPr txBox="1"/>
          <p:nvPr>
            <p:ph idx="4294967295" type="title"/>
          </p:nvPr>
        </p:nvSpPr>
        <p:spPr>
          <a:xfrm>
            <a:off x="2591888" y="0"/>
            <a:ext cx="8238181" cy="7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длинной кости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2"/>
          <p:cNvSpPr txBox="1"/>
          <p:nvPr>
            <p:ph idx="4294967295" type="body"/>
          </p:nvPr>
        </p:nvSpPr>
        <p:spPr>
          <a:xfrm>
            <a:off x="6683987" y="1346200"/>
            <a:ext cx="3661414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похожая на сэндвич конструкция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два слоя компактной кости, заключающие средний слой губчатой кости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обе поверхности плоской кости покрыты надкостницей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Диплоэ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- губчатый слой в черепной коробке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поглощает шок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костные пространства выстланы эндостом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1601869" y="1393825"/>
            <a:ext cx="402056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cxnSp>
        <p:nvCxnSpPr>
          <p:cNvPr id="415" name="Google Shape;415;p22"/>
          <p:cNvCxnSpPr/>
          <p:nvPr/>
        </p:nvCxnSpPr>
        <p:spPr>
          <a:xfrm>
            <a:off x="5029677" y="1898649"/>
            <a:ext cx="1591" cy="49371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l25693_07_03" id="416" name="Google Shape;4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156" y="1616076"/>
            <a:ext cx="3842578" cy="43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2"/>
          <p:cNvSpPr txBox="1"/>
          <p:nvPr/>
        </p:nvSpPr>
        <p:spPr>
          <a:xfrm>
            <a:off x="5342740" y="2865438"/>
            <a:ext cx="365485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Suture</a:t>
            </a:r>
            <a:endParaRPr/>
          </a:p>
        </p:txBody>
      </p:sp>
      <p:cxnSp>
        <p:nvCxnSpPr>
          <p:cNvPr id="418" name="Google Shape;418;p22"/>
          <p:cNvCxnSpPr/>
          <p:nvPr/>
        </p:nvCxnSpPr>
        <p:spPr>
          <a:xfrm flipH="1">
            <a:off x="4392425" y="5275262"/>
            <a:ext cx="92012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22"/>
          <p:cNvCxnSpPr/>
          <p:nvPr/>
        </p:nvCxnSpPr>
        <p:spPr>
          <a:xfrm flipH="1">
            <a:off x="4538628" y="3236912"/>
            <a:ext cx="773919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22"/>
          <p:cNvCxnSpPr/>
          <p:nvPr/>
        </p:nvCxnSpPr>
        <p:spPr>
          <a:xfrm flipH="1">
            <a:off x="3910911" y="2957512"/>
            <a:ext cx="1401636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22"/>
          <p:cNvSpPr/>
          <p:nvPr/>
        </p:nvSpPr>
        <p:spPr>
          <a:xfrm>
            <a:off x="4632388" y="4340225"/>
            <a:ext cx="680159" cy="3000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188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5102778" y="3336926"/>
            <a:ext cx="101707" cy="10953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22"/>
          <p:cNvCxnSpPr/>
          <p:nvPr/>
        </p:nvCxnSpPr>
        <p:spPr>
          <a:xfrm>
            <a:off x="5204484" y="3883025"/>
            <a:ext cx="108064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22"/>
          <p:cNvCxnSpPr/>
          <p:nvPr/>
        </p:nvCxnSpPr>
        <p:spPr>
          <a:xfrm rot="10800000">
            <a:off x="4298665" y="4478338"/>
            <a:ext cx="800935" cy="10160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22"/>
          <p:cNvCxnSpPr/>
          <p:nvPr/>
        </p:nvCxnSpPr>
        <p:spPr>
          <a:xfrm flipH="1">
            <a:off x="4384480" y="5265737"/>
            <a:ext cx="92012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22"/>
          <p:cNvCxnSpPr/>
          <p:nvPr/>
        </p:nvCxnSpPr>
        <p:spPr>
          <a:xfrm flipH="1">
            <a:off x="4530682" y="3228975"/>
            <a:ext cx="773920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22"/>
          <p:cNvCxnSpPr/>
          <p:nvPr/>
        </p:nvCxnSpPr>
        <p:spPr>
          <a:xfrm flipH="1">
            <a:off x="3902966" y="2949575"/>
            <a:ext cx="140163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" name="Google Shape;428;p22"/>
          <p:cNvSpPr/>
          <p:nvPr/>
        </p:nvSpPr>
        <p:spPr>
          <a:xfrm>
            <a:off x="4624442" y="4332288"/>
            <a:ext cx="680158" cy="3000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188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2"/>
          <p:cNvSpPr/>
          <p:nvPr/>
        </p:nvSpPr>
        <p:spPr>
          <a:xfrm>
            <a:off x="5094832" y="3327400"/>
            <a:ext cx="101706" cy="10969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22"/>
          <p:cNvCxnSpPr/>
          <p:nvPr/>
        </p:nvCxnSpPr>
        <p:spPr>
          <a:xfrm>
            <a:off x="5196538" y="3875087"/>
            <a:ext cx="108064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22"/>
          <p:cNvCxnSpPr/>
          <p:nvPr/>
        </p:nvCxnSpPr>
        <p:spPr>
          <a:xfrm rot="10800000">
            <a:off x="4290719" y="4475163"/>
            <a:ext cx="800935" cy="10001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22"/>
          <p:cNvSpPr txBox="1"/>
          <p:nvPr/>
        </p:nvSpPr>
        <p:spPr>
          <a:xfrm>
            <a:off x="5342741" y="3144837"/>
            <a:ext cx="8143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compact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/>
          </a:p>
        </p:txBody>
      </p:sp>
      <p:sp>
        <p:nvSpPr>
          <p:cNvPr id="433" name="Google Shape;433;p22"/>
          <p:cNvSpPr txBox="1"/>
          <p:nvPr/>
        </p:nvSpPr>
        <p:spPr>
          <a:xfrm>
            <a:off x="5342741" y="3792537"/>
            <a:ext cx="7309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(diploe)</a:t>
            </a:r>
            <a:endParaRPr/>
          </a:p>
        </p:txBody>
      </p:sp>
      <p:sp>
        <p:nvSpPr>
          <p:cNvPr id="434" name="Google Shape;434;p22"/>
          <p:cNvSpPr txBox="1"/>
          <p:nvPr/>
        </p:nvSpPr>
        <p:spPr>
          <a:xfrm>
            <a:off x="5342741" y="5180012"/>
            <a:ext cx="7886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compact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5342741" y="4554538"/>
            <a:ext cx="609141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Trabeculae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3874361" y="5637212"/>
            <a:ext cx="13651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7.3</a:t>
            </a:r>
            <a:endParaRPr/>
          </a:p>
        </p:txBody>
      </p:sp>
      <p:grpSp>
        <p:nvGrpSpPr>
          <p:cNvPr id="437" name="Google Shape;437;p22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438" name="Google Shape;438;p22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440" name="Google Shape;440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22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442" name="Google Shape;442;p22"/>
          <p:cNvSpPr txBox="1"/>
          <p:nvPr>
            <p:ph idx="4294967295" type="title"/>
          </p:nvPr>
        </p:nvSpPr>
        <p:spPr>
          <a:xfrm>
            <a:off x="2752941" y="0"/>
            <a:ext cx="8238181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плоской кости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3"/>
          <p:cNvSpPr txBox="1"/>
          <p:nvPr>
            <p:ph idx="4294967295" type="body"/>
          </p:nvPr>
        </p:nvSpPr>
        <p:spPr>
          <a:xfrm>
            <a:off x="827950" y="1258887"/>
            <a:ext cx="10419050" cy="413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Font typeface="Noto Sans Symbols"/>
              <a:buChar char="⮚"/>
            </a:pP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окостенение или остеогенез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- формирование кости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720"/>
              <a:buFont typeface="Noto Sans Symbols"/>
              <a:buChar char="⮚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 человеческого плода и младенца кость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двумя способами:</a:t>
            </a:r>
            <a:endParaRPr/>
          </a:p>
          <a:p>
            <a:pPr indent="-406400" lvl="1" marL="8001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720"/>
              <a:buFont typeface="Courier New"/>
              <a:buChar char="o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внутримембранозное оссификация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720"/>
              <a:buFont typeface="Courier New"/>
              <a:buChar char="o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эндохондральная окостенение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9" name="Google Shape;449;p23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450" name="Google Shape;450;p23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452" name="Google Shape;45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23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454" name="Google Shape;454;p23"/>
          <p:cNvSpPr txBox="1"/>
          <p:nvPr>
            <p:ph idx="4294967295" type="title"/>
          </p:nvPr>
        </p:nvSpPr>
        <p:spPr>
          <a:xfrm>
            <a:off x="1519232" y="-9526"/>
            <a:ext cx="9153537" cy="723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костей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4"/>
          <p:cNvSpPr txBox="1"/>
          <p:nvPr>
            <p:ph idx="4294967295" type="body"/>
          </p:nvPr>
        </p:nvSpPr>
        <p:spPr>
          <a:xfrm>
            <a:off x="382151" y="887100"/>
            <a:ext cx="11587500" cy="5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внутримембранозная оссификация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 производит плоские кости черепа и большую часть ключицы (ключицы)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эти кости развиваются в волокнистом листе, похожем на эпидермис кожи (</a:t>
            </a: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кожные кости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мезенхима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- эмбриональная соединительная ткань конденсируется в слой мягких тканей с плотным снабжением кровеносных капилляров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мезенхимальные клетки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дифференцируются в остеогенные клетки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области мезенхимы становятся сетью мягких листов - </a:t>
            </a: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трабекул</a:t>
            </a:r>
            <a:endParaRPr b="1" i="1"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остеогенные клетки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дифференцируются в остеобласты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эти клетки откладывают органический матрикс - </a:t>
            </a: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остеоидную ткань</a:t>
            </a:r>
            <a:endParaRPr b="1" i="1"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 мере того как трабекулы становятся толще, фосфат кальция осаждается в матрице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мезенхима вблизи поверхности трабекулы остается не кальцинированной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становится более плотным и более волокнистым, образуя </a:t>
            </a: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надкостницу</a:t>
            </a:r>
            <a:endParaRPr b="1" i="1"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остеобласты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продолжают откладывать минералы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производя соты костных трабекул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некоторые сохраняются как постоянная губчатая кость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остеокласты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резорбируют и переделывают другие, чтобы сформировать полость костного мозга в середине кости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трабекулы на поверхности продолжают кальцинироваться до заполнения промежутков между ними, превращая губчатую кость в компактную.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рождает сэндвич-подобное расположение зрелой плоской кости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462" name="Google Shape;462;p24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464" name="Google Shape;46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24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466" name="Google Shape;466;p24"/>
          <p:cNvSpPr txBox="1"/>
          <p:nvPr>
            <p:ph idx="4294967295" type="title"/>
          </p:nvPr>
        </p:nvSpPr>
        <p:spPr>
          <a:xfrm>
            <a:off x="3038463" y="1"/>
            <a:ext cx="9153537" cy="714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Внутримембранозное окостенение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3680484" y="914400"/>
            <a:ext cx="48151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08" id="473" name="Google Shape;4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908" y="1214438"/>
            <a:ext cx="7375271" cy="472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5"/>
          <p:cNvSpPr txBox="1"/>
          <p:nvPr/>
        </p:nvSpPr>
        <p:spPr>
          <a:xfrm>
            <a:off x="4794483" y="1320801"/>
            <a:ext cx="131971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Мезенхимальные клетки</a:t>
            </a:r>
            <a:endParaRPr b="1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4794482" y="2711450"/>
            <a:ext cx="62196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Капилляр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5"/>
          <p:cNvSpPr txBox="1"/>
          <p:nvPr/>
        </p:nvSpPr>
        <p:spPr>
          <a:xfrm>
            <a:off x="9244116" y="2584450"/>
            <a:ext cx="115256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Остеоидная ткань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5"/>
          <p:cNvSpPr txBox="1"/>
          <p:nvPr/>
        </p:nvSpPr>
        <p:spPr>
          <a:xfrm>
            <a:off x="9244117" y="1435100"/>
            <a:ext cx="71874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Остецит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5"/>
          <p:cNvSpPr txBox="1"/>
          <p:nvPr/>
        </p:nvSpPr>
        <p:spPr>
          <a:xfrm>
            <a:off x="9244117" y="2327275"/>
            <a:ext cx="161743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Кальцинированная кость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9244116" y="1752600"/>
            <a:ext cx="7453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Остеобласт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 txBox="1"/>
          <p:nvPr/>
        </p:nvSpPr>
        <p:spPr>
          <a:xfrm>
            <a:off x="9244117" y="2844800"/>
            <a:ext cx="155491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Фиброзная надкостница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4781768" y="4616450"/>
            <a:ext cx="68768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</a:t>
            </a:r>
            <a:endParaRPr/>
          </a:p>
        </p:txBody>
      </p:sp>
      <p:sp>
        <p:nvSpPr>
          <p:cNvPr id="482" name="Google Shape;482;p25"/>
          <p:cNvSpPr txBox="1"/>
          <p:nvPr/>
        </p:nvSpPr>
        <p:spPr>
          <a:xfrm>
            <a:off x="4781769" y="4359275"/>
            <a:ext cx="7854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483" name="Google Shape;483;p25"/>
          <p:cNvSpPr txBox="1"/>
          <p:nvPr/>
        </p:nvSpPr>
        <p:spPr>
          <a:xfrm>
            <a:off x="4854869" y="4359275"/>
            <a:ext cx="59471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rabeculae</a:t>
            </a:r>
            <a:endParaRPr/>
          </a:p>
        </p:txBody>
      </p:sp>
      <p:sp>
        <p:nvSpPr>
          <p:cNvPr id="484" name="Google Shape;484;p25"/>
          <p:cNvSpPr txBox="1"/>
          <p:nvPr/>
        </p:nvSpPr>
        <p:spPr>
          <a:xfrm>
            <a:off x="4781768" y="4025900"/>
            <a:ext cx="73096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Osteoblasts</a:t>
            </a:r>
            <a:endParaRPr/>
          </a:p>
        </p:txBody>
      </p:sp>
      <p:sp>
        <p:nvSpPr>
          <p:cNvPr id="485" name="Google Shape;485;p25"/>
          <p:cNvSpPr txBox="1"/>
          <p:nvPr/>
        </p:nvSpPr>
        <p:spPr>
          <a:xfrm>
            <a:off x="9244116" y="4346575"/>
            <a:ext cx="7453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Остеобласт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 txBox="1"/>
          <p:nvPr/>
        </p:nvSpPr>
        <p:spPr>
          <a:xfrm>
            <a:off x="9244117" y="4752975"/>
            <a:ext cx="96340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Губчатая кость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 txBox="1"/>
          <p:nvPr/>
        </p:nvSpPr>
        <p:spPr>
          <a:xfrm>
            <a:off x="9244116" y="5260975"/>
            <a:ext cx="11381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Компактная кость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 txBox="1"/>
          <p:nvPr/>
        </p:nvSpPr>
        <p:spPr>
          <a:xfrm>
            <a:off x="4781769" y="5048250"/>
            <a:ext cx="85119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 cavity</a:t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9244117" y="3971925"/>
            <a:ext cx="155491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Фиброзная надкостница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6310536" y="3178175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1" name="Google Shape;491;p25"/>
          <p:cNvSpPr txBox="1"/>
          <p:nvPr/>
        </p:nvSpPr>
        <p:spPr>
          <a:xfrm>
            <a:off x="1860901" y="5765800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6301001" y="5765800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93" name="Google Shape;493;p25"/>
          <p:cNvSpPr txBox="1"/>
          <p:nvPr/>
        </p:nvSpPr>
        <p:spPr>
          <a:xfrm>
            <a:off x="1854545" y="3181350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494" name="Google Shape;494;p25"/>
          <p:cNvCxnSpPr/>
          <p:nvPr/>
        </p:nvCxnSpPr>
        <p:spPr>
          <a:xfrm rot="10800000">
            <a:off x="3936338" y="1400175"/>
            <a:ext cx="826362" cy="3177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25"/>
          <p:cNvCxnSpPr/>
          <p:nvPr/>
        </p:nvCxnSpPr>
        <p:spPr>
          <a:xfrm flipH="1">
            <a:off x="3933159" y="1390650"/>
            <a:ext cx="82954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25"/>
          <p:cNvSpPr/>
          <p:nvPr/>
        </p:nvSpPr>
        <p:spPr>
          <a:xfrm>
            <a:off x="3945872" y="2470151"/>
            <a:ext cx="816827" cy="3270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228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374945" y="1730375"/>
            <a:ext cx="95350" cy="9017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371767" y="1724026"/>
            <a:ext cx="95350" cy="9048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25"/>
          <p:cNvCxnSpPr/>
          <p:nvPr/>
        </p:nvCxnSpPr>
        <p:spPr>
          <a:xfrm flipH="1">
            <a:off x="4476651" y="2171700"/>
            <a:ext cx="286049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25"/>
          <p:cNvSpPr/>
          <p:nvPr/>
        </p:nvSpPr>
        <p:spPr>
          <a:xfrm>
            <a:off x="3942695" y="2460626"/>
            <a:ext cx="820005" cy="3270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116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25"/>
          <p:cNvCxnSpPr/>
          <p:nvPr/>
        </p:nvCxnSpPr>
        <p:spPr>
          <a:xfrm flipH="1">
            <a:off x="4467115" y="2162175"/>
            <a:ext cx="29558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25"/>
          <p:cNvCxnSpPr/>
          <p:nvPr/>
        </p:nvCxnSpPr>
        <p:spPr>
          <a:xfrm flipH="1">
            <a:off x="3497731" y="4429125"/>
            <a:ext cx="1264969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25"/>
          <p:cNvCxnSpPr/>
          <p:nvPr/>
        </p:nvCxnSpPr>
        <p:spPr>
          <a:xfrm flipH="1">
            <a:off x="3491374" y="4419600"/>
            <a:ext cx="12713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25"/>
          <p:cNvCxnSpPr/>
          <p:nvPr/>
        </p:nvCxnSpPr>
        <p:spPr>
          <a:xfrm>
            <a:off x="3945872" y="4095750"/>
            <a:ext cx="816827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25"/>
          <p:cNvCxnSpPr/>
          <p:nvPr/>
        </p:nvCxnSpPr>
        <p:spPr>
          <a:xfrm>
            <a:off x="3942695" y="4092575"/>
            <a:ext cx="82000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25"/>
          <p:cNvCxnSpPr/>
          <p:nvPr/>
        </p:nvCxnSpPr>
        <p:spPr>
          <a:xfrm flipH="1" rot="10800000">
            <a:off x="4416263" y="4095749"/>
            <a:ext cx="273336" cy="165102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25"/>
          <p:cNvCxnSpPr/>
          <p:nvPr/>
        </p:nvCxnSpPr>
        <p:spPr>
          <a:xfrm flipH="1" rot="10800000">
            <a:off x="4409906" y="4092575"/>
            <a:ext cx="279692" cy="165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25"/>
          <p:cNvCxnSpPr/>
          <p:nvPr/>
        </p:nvCxnSpPr>
        <p:spPr>
          <a:xfrm>
            <a:off x="4142927" y="4699000"/>
            <a:ext cx="61977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25"/>
          <p:cNvCxnSpPr/>
          <p:nvPr/>
        </p:nvCxnSpPr>
        <p:spPr>
          <a:xfrm>
            <a:off x="4139750" y="4695825"/>
            <a:ext cx="62295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25"/>
          <p:cNvCxnSpPr/>
          <p:nvPr/>
        </p:nvCxnSpPr>
        <p:spPr>
          <a:xfrm>
            <a:off x="4260526" y="5114925"/>
            <a:ext cx="50217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25"/>
          <p:cNvCxnSpPr/>
          <p:nvPr/>
        </p:nvCxnSpPr>
        <p:spPr>
          <a:xfrm>
            <a:off x="4260526" y="5111750"/>
            <a:ext cx="50217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25"/>
          <p:cNvCxnSpPr/>
          <p:nvPr/>
        </p:nvCxnSpPr>
        <p:spPr>
          <a:xfrm flipH="1" rot="10800000">
            <a:off x="4368588" y="4702174"/>
            <a:ext cx="321010" cy="184152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25"/>
          <p:cNvCxnSpPr/>
          <p:nvPr/>
        </p:nvCxnSpPr>
        <p:spPr>
          <a:xfrm flipH="1" rot="10800000">
            <a:off x="4365410" y="4699000"/>
            <a:ext cx="324189" cy="18415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25"/>
          <p:cNvCxnSpPr/>
          <p:nvPr/>
        </p:nvCxnSpPr>
        <p:spPr>
          <a:xfrm flipH="1" rot="10800000">
            <a:off x="3949051" y="4425951"/>
            <a:ext cx="740547" cy="117475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5" name="Google Shape;515;p25"/>
          <p:cNvCxnSpPr/>
          <p:nvPr/>
        </p:nvCxnSpPr>
        <p:spPr>
          <a:xfrm flipH="1" rot="10800000">
            <a:off x="3945873" y="4422775"/>
            <a:ext cx="743726" cy="11747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6" name="Google Shape;516;p25"/>
          <p:cNvSpPr/>
          <p:nvPr/>
        </p:nvSpPr>
        <p:spPr>
          <a:xfrm>
            <a:off x="8757835" y="4511676"/>
            <a:ext cx="98529" cy="6445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25"/>
          <p:cNvCxnSpPr/>
          <p:nvPr/>
        </p:nvCxnSpPr>
        <p:spPr>
          <a:xfrm>
            <a:off x="8856363" y="4832350"/>
            <a:ext cx="368685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25"/>
          <p:cNvSpPr/>
          <p:nvPr/>
        </p:nvSpPr>
        <p:spPr>
          <a:xfrm>
            <a:off x="8754657" y="4508501"/>
            <a:ext cx="95350" cy="6445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25"/>
          <p:cNvCxnSpPr/>
          <p:nvPr/>
        </p:nvCxnSpPr>
        <p:spPr>
          <a:xfrm>
            <a:off x="8850006" y="4829175"/>
            <a:ext cx="375042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0" name="Google Shape;520;p25"/>
          <p:cNvCxnSpPr/>
          <p:nvPr/>
        </p:nvCxnSpPr>
        <p:spPr>
          <a:xfrm>
            <a:off x="8846827" y="5340350"/>
            <a:ext cx="378220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25"/>
          <p:cNvCxnSpPr/>
          <p:nvPr/>
        </p:nvCxnSpPr>
        <p:spPr>
          <a:xfrm>
            <a:off x="8843650" y="5337175"/>
            <a:ext cx="38139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2" name="Google Shape;522;p25"/>
          <p:cNvCxnSpPr/>
          <p:nvPr/>
        </p:nvCxnSpPr>
        <p:spPr>
          <a:xfrm>
            <a:off x="8806305" y="4045744"/>
            <a:ext cx="12714" cy="1270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3" name="Google Shape;523;p25"/>
          <p:cNvCxnSpPr/>
          <p:nvPr/>
        </p:nvCxnSpPr>
        <p:spPr>
          <a:xfrm>
            <a:off x="8808688" y="4048125"/>
            <a:ext cx="416360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25"/>
          <p:cNvCxnSpPr/>
          <p:nvPr/>
        </p:nvCxnSpPr>
        <p:spPr>
          <a:xfrm>
            <a:off x="8773727" y="4149725"/>
            <a:ext cx="352793" cy="27305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5"/>
          <p:cNvCxnSpPr/>
          <p:nvPr/>
        </p:nvCxnSpPr>
        <p:spPr>
          <a:xfrm>
            <a:off x="8611633" y="4159250"/>
            <a:ext cx="514887" cy="263527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5"/>
          <p:cNvCxnSpPr/>
          <p:nvPr/>
        </p:nvCxnSpPr>
        <p:spPr>
          <a:xfrm>
            <a:off x="8773727" y="4143374"/>
            <a:ext cx="349615" cy="27305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25"/>
          <p:cNvSpPr/>
          <p:nvPr/>
        </p:nvSpPr>
        <p:spPr>
          <a:xfrm>
            <a:off x="8608455" y="4152901"/>
            <a:ext cx="616593" cy="2635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03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5"/>
          <p:cNvSpPr/>
          <p:nvPr/>
        </p:nvSpPr>
        <p:spPr>
          <a:xfrm>
            <a:off x="7416588" y="1514475"/>
            <a:ext cx="1802103" cy="4318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257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25"/>
          <p:cNvCxnSpPr/>
          <p:nvPr/>
        </p:nvCxnSpPr>
        <p:spPr>
          <a:xfrm>
            <a:off x="8192096" y="1514475"/>
            <a:ext cx="1026595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25"/>
          <p:cNvCxnSpPr/>
          <p:nvPr/>
        </p:nvCxnSpPr>
        <p:spPr>
          <a:xfrm>
            <a:off x="8182561" y="2143125"/>
            <a:ext cx="1026595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25"/>
          <p:cNvSpPr/>
          <p:nvPr/>
        </p:nvSpPr>
        <p:spPr>
          <a:xfrm>
            <a:off x="7413410" y="1508126"/>
            <a:ext cx="1805282" cy="4349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24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5"/>
          <p:cNvSpPr/>
          <p:nvPr/>
        </p:nvSpPr>
        <p:spPr>
          <a:xfrm>
            <a:off x="8106281" y="1873250"/>
            <a:ext cx="73102" cy="5207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5"/>
          <p:cNvCxnSpPr/>
          <p:nvPr/>
        </p:nvCxnSpPr>
        <p:spPr>
          <a:xfrm>
            <a:off x="8354190" y="2397125"/>
            <a:ext cx="86450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25"/>
          <p:cNvCxnSpPr/>
          <p:nvPr/>
        </p:nvCxnSpPr>
        <p:spPr>
          <a:xfrm>
            <a:off x="8354190" y="2397125"/>
            <a:ext cx="86450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25"/>
          <p:cNvCxnSpPr/>
          <p:nvPr/>
        </p:nvCxnSpPr>
        <p:spPr>
          <a:xfrm>
            <a:off x="8977138" y="2917825"/>
            <a:ext cx="241553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25"/>
          <p:cNvCxnSpPr/>
          <p:nvPr/>
        </p:nvCxnSpPr>
        <p:spPr>
          <a:xfrm flipH="1">
            <a:off x="8541710" y="1825625"/>
            <a:ext cx="607058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25"/>
          <p:cNvCxnSpPr/>
          <p:nvPr/>
        </p:nvCxnSpPr>
        <p:spPr>
          <a:xfrm flipH="1">
            <a:off x="8611632" y="1825624"/>
            <a:ext cx="416360" cy="190502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25"/>
          <p:cNvCxnSpPr/>
          <p:nvPr/>
        </p:nvCxnSpPr>
        <p:spPr>
          <a:xfrm flipH="1">
            <a:off x="8611632" y="1822449"/>
            <a:ext cx="416360" cy="19050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25"/>
          <p:cNvCxnSpPr/>
          <p:nvPr/>
        </p:nvCxnSpPr>
        <p:spPr>
          <a:xfrm>
            <a:off x="8541710" y="1822450"/>
            <a:ext cx="67698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0" name="Google Shape;540;p25"/>
          <p:cNvCxnSpPr/>
          <p:nvPr/>
        </p:nvCxnSpPr>
        <p:spPr>
          <a:xfrm flipH="1">
            <a:off x="8786440" y="2660650"/>
            <a:ext cx="362328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1" name="Google Shape;541;p25"/>
          <p:cNvCxnSpPr/>
          <p:nvPr/>
        </p:nvCxnSpPr>
        <p:spPr>
          <a:xfrm rot="10800000">
            <a:off x="8938999" y="2559050"/>
            <a:ext cx="88994" cy="10160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2" name="Google Shape;542;p25"/>
          <p:cNvCxnSpPr/>
          <p:nvPr/>
        </p:nvCxnSpPr>
        <p:spPr>
          <a:xfrm rot="10800000">
            <a:off x="8938999" y="2555875"/>
            <a:ext cx="88994" cy="10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3" name="Google Shape;543;p25"/>
          <p:cNvCxnSpPr/>
          <p:nvPr/>
        </p:nvCxnSpPr>
        <p:spPr>
          <a:xfrm>
            <a:off x="8786440" y="2657475"/>
            <a:ext cx="432251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4" name="Google Shape;544;p25"/>
          <p:cNvSpPr/>
          <p:nvPr/>
        </p:nvSpPr>
        <p:spPr>
          <a:xfrm>
            <a:off x="8103103" y="1870075"/>
            <a:ext cx="73102" cy="5207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" name="Google Shape;545;p25"/>
          <p:cNvCxnSpPr/>
          <p:nvPr/>
        </p:nvCxnSpPr>
        <p:spPr>
          <a:xfrm>
            <a:off x="8176204" y="2139950"/>
            <a:ext cx="104248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25"/>
          <p:cNvCxnSpPr/>
          <p:nvPr/>
        </p:nvCxnSpPr>
        <p:spPr>
          <a:xfrm>
            <a:off x="8354190" y="2397125"/>
            <a:ext cx="86450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7" name="Google Shape;547;p25"/>
          <p:cNvCxnSpPr/>
          <p:nvPr/>
        </p:nvCxnSpPr>
        <p:spPr>
          <a:xfrm>
            <a:off x="8351011" y="2393950"/>
            <a:ext cx="867680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8" name="Google Shape;548;p25"/>
          <p:cNvCxnSpPr/>
          <p:nvPr/>
        </p:nvCxnSpPr>
        <p:spPr>
          <a:xfrm>
            <a:off x="8962042" y="2909094"/>
            <a:ext cx="12714" cy="1270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9" name="Google Shape;549;p25"/>
          <p:cNvCxnSpPr/>
          <p:nvPr/>
        </p:nvCxnSpPr>
        <p:spPr>
          <a:xfrm>
            <a:off x="8967603" y="2911475"/>
            <a:ext cx="25108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25"/>
          <p:cNvSpPr txBox="1"/>
          <p:nvPr/>
        </p:nvSpPr>
        <p:spPr>
          <a:xfrm>
            <a:off x="4799250" y="2095500"/>
            <a:ext cx="11921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Лист сгущающейся мезенхимы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 txBox="1"/>
          <p:nvPr/>
        </p:nvSpPr>
        <p:spPr>
          <a:xfrm>
            <a:off x="2021406" y="3181349"/>
            <a:ext cx="32875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Конденсация мезенхимы в мягкий лист, пронизанный кровеносными капиллярами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5"/>
          <p:cNvSpPr txBox="1"/>
          <p:nvPr/>
        </p:nvSpPr>
        <p:spPr>
          <a:xfrm>
            <a:off x="2015050" y="5765799"/>
            <a:ext cx="333487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Соты костных трабекул, образованные продолжающимся отложением минералов; создание губчатой кости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5"/>
          <p:cNvSpPr txBox="1"/>
          <p:nvPr/>
        </p:nvSpPr>
        <p:spPr>
          <a:xfrm>
            <a:off x="9248885" y="2070100"/>
            <a:ext cx="66364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Трабекула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 txBox="1"/>
          <p:nvPr/>
        </p:nvSpPr>
        <p:spPr>
          <a:xfrm>
            <a:off x="6451971" y="3181349"/>
            <a:ext cx="394762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Отложение остеоидной ткани остеобластами на мезенхимальной поверхности; захват первых остеоцитов; формирование надкостницы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 txBox="1"/>
          <p:nvPr/>
        </p:nvSpPr>
        <p:spPr>
          <a:xfrm>
            <a:off x="6451972" y="5765800"/>
            <a:ext cx="27329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Поверхность кости заполняется отложением кости, превращая губчатую кость в компактную. Стойкость губчатой кости в среднем слое.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25"/>
          <p:cNvGrpSpPr/>
          <p:nvPr/>
        </p:nvGrpSpPr>
        <p:grpSpPr>
          <a:xfrm>
            <a:off x="-69731" y="-2"/>
            <a:ext cx="12261732" cy="755692"/>
            <a:chOff x="-2" y="-2"/>
            <a:chExt cx="12248957" cy="755691"/>
          </a:xfrm>
        </p:grpSpPr>
        <p:sp>
          <p:nvSpPr>
            <p:cNvPr id="557" name="Google Shape;557;p25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559" name="Google Shape;559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25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61" name="Google Shape;561;p25"/>
          <p:cNvSpPr txBox="1"/>
          <p:nvPr>
            <p:ph idx="4294967295" type="title"/>
          </p:nvPr>
        </p:nvSpPr>
        <p:spPr>
          <a:xfrm>
            <a:off x="2877938" y="1"/>
            <a:ext cx="9145740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Внутримембранозное окостенение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6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 txBox="1"/>
          <p:nvPr>
            <p:ph idx="4294967295" type="body"/>
          </p:nvPr>
        </p:nvSpPr>
        <p:spPr>
          <a:xfrm>
            <a:off x="2434586" y="6013451"/>
            <a:ext cx="7322828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rPr b="1" i="1" lang="ru-RU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обратите внимание на надкостницу и остеобласты.</a:t>
            </a:r>
            <a:endParaRPr b="1" i="1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 txBox="1"/>
          <p:nvPr/>
        </p:nvSpPr>
        <p:spPr>
          <a:xfrm>
            <a:off x="3669359" y="1181101"/>
            <a:ext cx="48151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09" id="569" name="Google Shape;5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442" y="1487488"/>
            <a:ext cx="5339562" cy="417195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6"/>
          <p:cNvSpPr/>
          <p:nvPr/>
        </p:nvSpPr>
        <p:spPr>
          <a:xfrm>
            <a:off x="3931571" y="3538538"/>
            <a:ext cx="2998737" cy="14525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507" y="21600"/>
                </a:lnTo>
                <a:lnTo>
                  <a:pt x="8379" y="13149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3839400" y="4297363"/>
            <a:ext cx="3329281" cy="1281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85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26"/>
          <p:cNvCxnSpPr/>
          <p:nvPr/>
        </p:nvCxnSpPr>
        <p:spPr>
          <a:xfrm flipH="1" rot="10800000">
            <a:off x="5094833" y="3467101"/>
            <a:ext cx="1369852" cy="955675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3" name="Google Shape;573;p26"/>
          <p:cNvCxnSpPr/>
          <p:nvPr/>
        </p:nvCxnSpPr>
        <p:spPr>
          <a:xfrm flipH="1" rot="10800000">
            <a:off x="5809952" y="4325938"/>
            <a:ext cx="195467" cy="5730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4" name="Google Shape;574;p26"/>
          <p:cNvSpPr txBox="1"/>
          <p:nvPr/>
        </p:nvSpPr>
        <p:spPr>
          <a:xfrm>
            <a:off x="2599858" y="2141538"/>
            <a:ext cx="136896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надкостница: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 txBox="1"/>
          <p:nvPr/>
        </p:nvSpPr>
        <p:spPr>
          <a:xfrm>
            <a:off x="2599859" y="2416176"/>
            <a:ext cx="17584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Фиброзный слой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 txBox="1"/>
          <p:nvPr/>
        </p:nvSpPr>
        <p:spPr>
          <a:xfrm>
            <a:off x="1999358" y="3434711"/>
            <a:ext cx="18530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Остеоидная ткань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 txBox="1"/>
          <p:nvPr/>
        </p:nvSpPr>
        <p:spPr>
          <a:xfrm>
            <a:off x="2599858" y="4840288"/>
            <a:ext cx="13737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Остеобласты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 txBox="1"/>
          <p:nvPr/>
        </p:nvSpPr>
        <p:spPr>
          <a:xfrm>
            <a:off x="2599858" y="5434013"/>
            <a:ext cx="11429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Остеоциты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p26"/>
          <p:cNvCxnSpPr/>
          <p:nvPr/>
        </p:nvCxnSpPr>
        <p:spPr>
          <a:xfrm>
            <a:off x="4181068" y="2549525"/>
            <a:ext cx="293995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26"/>
          <p:cNvSpPr/>
          <p:nvPr/>
        </p:nvSpPr>
        <p:spPr>
          <a:xfrm>
            <a:off x="4034865" y="2843212"/>
            <a:ext cx="448143" cy="3571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658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1" name="Google Shape;581;p26"/>
          <p:cNvCxnSpPr/>
          <p:nvPr/>
        </p:nvCxnSpPr>
        <p:spPr>
          <a:xfrm>
            <a:off x="4134981" y="3546475"/>
            <a:ext cx="340080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2" name="Google Shape;582;p26"/>
          <p:cNvCxnSpPr/>
          <p:nvPr/>
        </p:nvCxnSpPr>
        <p:spPr>
          <a:xfrm>
            <a:off x="4246222" y="3998912"/>
            <a:ext cx="236786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3" name="Google Shape;583;p26"/>
          <p:cNvSpPr/>
          <p:nvPr/>
        </p:nvSpPr>
        <p:spPr>
          <a:xfrm>
            <a:off x="3925214" y="3525838"/>
            <a:ext cx="3000325" cy="14525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551" y="21600"/>
                </a:lnTo>
                <a:lnTo>
                  <a:pt x="8386" y="13196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3834632" y="4284662"/>
            <a:ext cx="3327692" cy="12795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888" y="21600"/>
                </a:lnTo>
                <a:lnTo>
                  <a:pt x="12791" y="1021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4483007" y="2201862"/>
            <a:ext cx="157327" cy="7699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4483007" y="3014663"/>
            <a:ext cx="157327" cy="41116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483007" y="3654426"/>
            <a:ext cx="157327" cy="6953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483007" y="3478212"/>
            <a:ext cx="157327" cy="1349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26"/>
          <p:cNvCxnSpPr/>
          <p:nvPr/>
        </p:nvCxnSpPr>
        <p:spPr>
          <a:xfrm flipH="1" rot="10800000">
            <a:off x="5090065" y="3454400"/>
            <a:ext cx="1368264" cy="95885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0" name="Google Shape;590;p26"/>
          <p:cNvCxnSpPr/>
          <p:nvPr/>
        </p:nvCxnSpPr>
        <p:spPr>
          <a:xfrm flipH="1" rot="10800000">
            <a:off x="5805184" y="4313238"/>
            <a:ext cx="195467" cy="57626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1" name="Google Shape;591;p26"/>
          <p:cNvSpPr txBox="1"/>
          <p:nvPr/>
        </p:nvSpPr>
        <p:spPr>
          <a:xfrm>
            <a:off x="2098070" y="2720336"/>
            <a:ext cx="20871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Остеогенный слой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 txBox="1"/>
          <p:nvPr/>
        </p:nvSpPr>
        <p:spPr>
          <a:xfrm>
            <a:off x="2603037" y="3849688"/>
            <a:ext cx="14475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Костная ткань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(Кость)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 txBox="1"/>
          <p:nvPr/>
        </p:nvSpPr>
        <p:spPr>
          <a:xfrm>
            <a:off x="3669359" y="5754688"/>
            <a:ext cx="481514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Ken Saladin </a:t>
            </a:r>
            <a:endParaRPr/>
          </a:p>
        </p:txBody>
      </p:sp>
      <p:grpSp>
        <p:nvGrpSpPr>
          <p:cNvPr id="594" name="Google Shape;594;p26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595" name="Google Shape;595;p26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597" name="Google Shape;59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26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599" name="Google Shape;599;p26"/>
          <p:cNvSpPr txBox="1"/>
          <p:nvPr>
            <p:ph idx="4294967295" type="title"/>
          </p:nvPr>
        </p:nvSpPr>
        <p:spPr>
          <a:xfrm>
            <a:off x="2520375" y="0"/>
            <a:ext cx="9153537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Внутримембранозное окостенение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7"/>
          <p:cNvSpPr txBox="1"/>
          <p:nvPr>
            <p:ph idx="4294967295" type="body"/>
          </p:nvPr>
        </p:nvSpPr>
        <p:spPr>
          <a:xfrm>
            <a:off x="1270268" y="797304"/>
            <a:ext cx="9754734" cy="588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эндохондральная оссификация -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процесс, при котором кость развивается из существующей модели хряща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-начиная с 6-й недели беременности и заканчивая в начале 20-х годов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-большинство костей развиваются в результате этого процесса</a:t>
            </a:r>
            <a:endParaRPr sz="2000"/>
          </a:p>
          <a:p>
            <a:pPr indent="-24638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      мезенхима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развивается в тело гиалинового хряща в месте расположения будущей кости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покрыта волокнистым перихондрием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-вначале перихондрий продуцирует хондроциты, а позднее - остеобласты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-остеобласты образуют костный воротник вокруг середины хрящевой модели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-бывший перихондрий в настоящее время считается надкостницей</a:t>
            </a:r>
            <a:endParaRPr sz="2000"/>
          </a:p>
          <a:p>
            <a:pPr indent="-406400" lvl="1" marL="8001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Courier New"/>
              <a:buChar char="o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первичный центр окостенения -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хондроциты посередине модели увеличить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-матрица между лакунами сводится к тонким стенкам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-стенки этой тонкой матрицы оссифицируют и блокируют поступление питательных веществ в хондроциты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-они умирают и их лакуны сливаются в одну полость в середине модели</a:t>
            </a:r>
            <a:endParaRPr sz="2000"/>
          </a:p>
          <a:p>
            <a:pPr indent="-24638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Font typeface="Noto Sans Symbols"/>
              <a:buChar char="⮚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кровеносные сосуды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проникают в костный воротник и проникают в первичный центр окостенения</a:t>
            </a:r>
            <a:endParaRPr sz="2000"/>
          </a:p>
          <a:p>
            <a:pPr indent="-381000" lvl="2" marL="12573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b="1" lang="ru-RU" sz="20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первичная полость костного мозга - образуется из крови и стволовых клеток, заполняющих полую полость</a:t>
            </a: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607" name="Google Shape;607;p27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609" name="Google Shape;60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27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611" name="Google Shape;611;p27"/>
          <p:cNvSpPr txBox="1"/>
          <p:nvPr>
            <p:ph idx="4294967295" type="title"/>
          </p:nvPr>
        </p:nvSpPr>
        <p:spPr>
          <a:xfrm>
            <a:off x="2591889" y="1"/>
            <a:ext cx="8238182" cy="714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Эндохондральное окостенение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8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7_10_2b" id="617" name="Google Shape;6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516" y="1984375"/>
            <a:ext cx="1058377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8"/>
          <p:cNvSpPr txBox="1"/>
          <p:nvPr/>
        </p:nvSpPr>
        <p:spPr>
          <a:xfrm>
            <a:off x="4873939" y="3584576"/>
            <a:ext cx="14827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Костяной воротник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8"/>
          <p:cNvSpPr txBox="1"/>
          <p:nvPr/>
        </p:nvSpPr>
        <p:spPr>
          <a:xfrm>
            <a:off x="4880296" y="4678363"/>
            <a:ext cx="9746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надкостница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8"/>
          <p:cNvSpPr txBox="1"/>
          <p:nvPr/>
        </p:nvSpPr>
        <p:spPr>
          <a:xfrm>
            <a:off x="3834632" y="5345113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621" name="Google Shape;621;p28"/>
          <p:cNvCxnSpPr/>
          <p:nvPr/>
        </p:nvCxnSpPr>
        <p:spPr>
          <a:xfrm>
            <a:off x="4570412" y="4030663"/>
            <a:ext cx="284459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28"/>
          <p:cNvSpPr/>
          <p:nvPr/>
        </p:nvSpPr>
        <p:spPr>
          <a:xfrm>
            <a:off x="4470294" y="3762376"/>
            <a:ext cx="100117" cy="5254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28"/>
          <p:cNvCxnSpPr/>
          <p:nvPr/>
        </p:nvCxnSpPr>
        <p:spPr>
          <a:xfrm flipH="1">
            <a:off x="4641922" y="3690937"/>
            <a:ext cx="212948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4" name="Google Shape;624;p28"/>
          <p:cNvCxnSpPr/>
          <p:nvPr/>
        </p:nvCxnSpPr>
        <p:spPr>
          <a:xfrm rot="10800000">
            <a:off x="4729325" y="4619625"/>
            <a:ext cx="130312" cy="14922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5" name="Google Shape;625;p28"/>
          <p:cNvSpPr/>
          <p:nvPr/>
        </p:nvSpPr>
        <p:spPr>
          <a:xfrm>
            <a:off x="4316147" y="3165476"/>
            <a:ext cx="538724" cy="652463"/>
          </a:xfrm>
          <a:custGeom>
            <a:rect b="b" l="l" r="r" t="t"/>
            <a:pathLst>
              <a:path extrusionOk="0" h="21600" w="21600">
                <a:moveTo>
                  <a:pt x="2723" y="21600"/>
                </a:moveTo>
                <a:lnTo>
                  <a:pt x="0" y="1725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28"/>
          <p:cNvCxnSpPr/>
          <p:nvPr/>
        </p:nvCxnSpPr>
        <p:spPr>
          <a:xfrm flipH="1">
            <a:off x="4235099" y="3686175"/>
            <a:ext cx="81047" cy="17145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7" name="Google Shape;627;p28"/>
          <p:cNvSpPr txBox="1"/>
          <p:nvPr/>
        </p:nvSpPr>
        <p:spPr>
          <a:xfrm>
            <a:off x="4883475" y="3057526"/>
            <a:ext cx="1380847" cy="368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Увеличение хондроцитов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8"/>
          <p:cNvSpPr txBox="1"/>
          <p:nvPr/>
        </p:nvSpPr>
        <p:spPr>
          <a:xfrm>
            <a:off x="4883475" y="3932237"/>
            <a:ext cx="1449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Первичный центр окостенения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8"/>
          <p:cNvSpPr txBox="1"/>
          <p:nvPr/>
        </p:nvSpPr>
        <p:spPr>
          <a:xfrm>
            <a:off x="4074596" y="5345113"/>
            <a:ext cx="18075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первичного окостенения, костного воротника и надкостницы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8"/>
          <p:cNvSpPr txBox="1"/>
          <p:nvPr/>
        </p:nvSpPr>
        <p:spPr>
          <a:xfrm>
            <a:off x="3732926" y="1531938"/>
            <a:ext cx="469754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10_3c" id="631" name="Google Shape;6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165" y="1751012"/>
            <a:ext cx="1703576" cy="3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28"/>
          <p:cNvSpPr txBox="1"/>
          <p:nvPr/>
        </p:nvSpPr>
        <p:spPr>
          <a:xfrm>
            <a:off x="6834957" y="5305425"/>
            <a:ext cx="22135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Инвазия сосудов, формирование первичной полости костного мозга и появление вторичного окостенения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 txBox="1"/>
          <p:nvPr/>
        </p:nvSpPr>
        <p:spPr>
          <a:xfrm>
            <a:off x="6593406" y="5305426"/>
            <a:ext cx="8496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634" name="Google Shape;634;p28"/>
          <p:cNvCxnSpPr/>
          <p:nvPr/>
        </p:nvCxnSpPr>
        <p:spPr>
          <a:xfrm>
            <a:off x="7738392" y="2165350"/>
            <a:ext cx="12714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5" name="Google Shape;635;p28"/>
          <p:cNvSpPr/>
          <p:nvPr/>
        </p:nvSpPr>
        <p:spPr>
          <a:xfrm>
            <a:off x="7685156" y="1808162"/>
            <a:ext cx="138257" cy="5476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28"/>
          <p:cNvCxnSpPr/>
          <p:nvPr/>
        </p:nvCxnSpPr>
        <p:spPr>
          <a:xfrm>
            <a:off x="7542132" y="3595688"/>
            <a:ext cx="869268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28"/>
          <p:cNvCxnSpPr/>
          <p:nvPr/>
        </p:nvCxnSpPr>
        <p:spPr>
          <a:xfrm>
            <a:off x="7738392" y="3485357"/>
            <a:ext cx="12714" cy="127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8" name="Google Shape;638;p28"/>
          <p:cNvSpPr/>
          <p:nvPr/>
        </p:nvSpPr>
        <p:spPr>
          <a:xfrm>
            <a:off x="7828179" y="1947862"/>
            <a:ext cx="578453" cy="1428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362" y="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8"/>
          <p:cNvSpPr txBox="1"/>
          <p:nvPr/>
        </p:nvSpPr>
        <p:spPr>
          <a:xfrm>
            <a:off x="8443183" y="1846263"/>
            <a:ext cx="233878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Центр вторичной окостенения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8"/>
          <p:cNvSpPr txBox="1"/>
          <p:nvPr/>
        </p:nvSpPr>
        <p:spPr>
          <a:xfrm>
            <a:off x="8443183" y="3487738"/>
            <a:ext cx="271388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Первичная полость костного мозга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28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642" name="Google Shape;642;p28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644" name="Google Shape;64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" name="Google Shape;645;p28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646" name="Google Shape;646;p28"/>
          <p:cNvSpPr txBox="1"/>
          <p:nvPr>
            <p:ph idx="4294967295" type="title"/>
          </p:nvPr>
        </p:nvSpPr>
        <p:spPr>
          <a:xfrm>
            <a:off x="3020963" y="1"/>
            <a:ext cx="8238181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Первичный центр окостенения и первичная полость костного мозга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9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9"/>
          <p:cNvSpPr txBox="1"/>
          <p:nvPr>
            <p:ph idx="4294967295" type="body"/>
          </p:nvPr>
        </p:nvSpPr>
        <p:spPr>
          <a:xfrm>
            <a:off x="732564" y="895350"/>
            <a:ext cx="10883467" cy="4676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кровеносные сосуды проникают в костный воротник и проникают в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первичный центр окостенения</a:t>
            </a:r>
            <a:endParaRPr b="1" sz="18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первичная полость костного мозга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образуется из крови и стволовых клеток, заполняющих полую полость</a:t>
            </a:r>
            <a:endParaRPr sz="18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стволовые клетки дают начало остеобластам и остеокластам</a:t>
            </a:r>
            <a:endParaRPr sz="18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Остеобласты выравнивают полость и откладывают остеоидную ткань и кальцифицируют ее</a:t>
            </a:r>
            <a:endParaRPr sz="1800">
              <a:solidFill>
                <a:schemeClr val="dk1"/>
              </a:solidFill>
            </a:endParaRPr>
          </a:p>
          <a:p>
            <a:pPr indent="-381000" lvl="2" marL="12573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временной сети трабекул</a:t>
            </a:r>
            <a:endParaRPr sz="18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волна смерти хряща прогрессирует к концу</a:t>
            </a:r>
            <a:endParaRPr sz="1800">
              <a:solidFill>
                <a:schemeClr val="dk1"/>
              </a:solidFill>
            </a:endParaRPr>
          </a:p>
          <a:p>
            <a:pPr indent="-381000" lvl="2" marL="12573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остеокласты следуют за волной, растворяя остатки хряща, увеличивая полость костного мозга</a:t>
            </a:r>
            <a:endParaRPr sz="1800">
              <a:solidFill>
                <a:schemeClr val="dk1"/>
              </a:solidFill>
            </a:endParaRPr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метафиз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область перехода от хряща к кости на каждом конце первичной полости костного мозга</a:t>
            </a:r>
            <a:endParaRPr sz="1800">
              <a:solidFill>
                <a:schemeClr val="dk1"/>
              </a:solidFill>
            </a:endParaRPr>
          </a:p>
          <a:p>
            <a:pPr indent="-254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вторичный центр окостенения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создается увеличением хондроцитов и гибелью в эпифизах</a:t>
            </a:r>
            <a:endParaRPr/>
          </a:p>
          <a:p>
            <a:pPr indent="-406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Становится тем же процессом, порождающим </a:t>
            </a:r>
            <a:r>
              <a:rPr b="1" i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вторичную полость костного мозга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эпифизах</a:t>
            </a:r>
            <a:endParaRPr/>
          </a:p>
          <a:p>
            <a:pPr indent="-381000" lvl="2" marL="12573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полость расширяется наружу от центра во всех направлениях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53" name="Google Shape;653;p29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654" name="Google Shape;654;p29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656" name="Google Shape;65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29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658" name="Google Shape;658;p29"/>
          <p:cNvSpPr txBox="1"/>
          <p:nvPr>
            <p:ph idx="4294967295" type="title"/>
          </p:nvPr>
        </p:nvSpPr>
        <p:spPr>
          <a:xfrm>
            <a:off x="3163988" y="1"/>
            <a:ext cx="8238181" cy="7143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Эндохондральное окостенение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97559" y="1507073"/>
            <a:ext cx="9480388" cy="35068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По итогам урока вы сможете: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/>
              <a:t>сформулировать несколько функций костной системы;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/>
              <a:t>различать кость как ткань и как орган;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/>
              <a:t>описать два механизма формирования кости;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ru-RU"/>
              <a:t>объяснить, как зрелая кость продолжает расти и переделывать себя </a:t>
            </a: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02" name="Google Shape;102;p3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04" name="Google Shape;10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3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06" name="Google Shape;106;p3"/>
          <p:cNvSpPr txBox="1"/>
          <p:nvPr>
            <p:ph type="title"/>
          </p:nvPr>
        </p:nvSpPr>
        <p:spPr>
          <a:xfrm>
            <a:off x="1090126" y="0"/>
            <a:ext cx="11360806" cy="7628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324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РЕЗУЛЬТАТЫ ОБУЧЕНИЯ</a:t>
            </a:r>
            <a:endParaRPr b="1" i="0" sz="324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0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07_10b" id="664" name="Google Shape;6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428" y="1716087"/>
            <a:ext cx="4718203" cy="421798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0"/>
          <p:cNvSpPr txBox="1"/>
          <p:nvPr/>
        </p:nvSpPr>
        <p:spPr>
          <a:xfrm>
            <a:off x="3150735" y="895563"/>
            <a:ext cx="575592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sp>
        <p:nvSpPr>
          <p:cNvPr id="666" name="Google Shape;666;p30"/>
          <p:cNvSpPr txBox="1"/>
          <p:nvPr/>
        </p:nvSpPr>
        <p:spPr>
          <a:xfrm>
            <a:off x="4525915" y="3752850"/>
            <a:ext cx="5666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Metaphysis</a:t>
            </a:r>
            <a:endParaRPr/>
          </a:p>
        </p:txBody>
      </p:sp>
      <p:sp>
        <p:nvSpPr>
          <p:cNvPr id="667" name="Google Shape;667;p30"/>
          <p:cNvSpPr txBox="1"/>
          <p:nvPr/>
        </p:nvSpPr>
        <p:spPr>
          <a:xfrm>
            <a:off x="4514790" y="4430713"/>
            <a:ext cx="49318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Diaphysis</a:t>
            </a:r>
            <a:endParaRPr/>
          </a:p>
        </p:txBody>
      </p:sp>
      <p:sp>
        <p:nvSpPr>
          <p:cNvPr id="668" name="Google Shape;668;p30"/>
          <p:cNvSpPr txBox="1"/>
          <p:nvPr/>
        </p:nvSpPr>
        <p:spPr>
          <a:xfrm>
            <a:off x="4514790" y="3478213"/>
            <a:ext cx="49313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Epiphysis</a:t>
            </a:r>
            <a:endParaRPr/>
          </a:p>
        </p:txBody>
      </p:sp>
      <p:sp>
        <p:nvSpPr>
          <p:cNvPr id="669" name="Google Shape;669;p30"/>
          <p:cNvSpPr txBox="1"/>
          <p:nvPr/>
        </p:nvSpPr>
        <p:spPr>
          <a:xfrm>
            <a:off x="6370923" y="5311775"/>
            <a:ext cx="44794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670" name="Google Shape;670;p30"/>
          <p:cNvSpPr txBox="1"/>
          <p:nvPr/>
        </p:nvSpPr>
        <p:spPr>
          <a:xfrm>
            <a:off x="6375692" y="5124450"/>
            <a:ext cx="56663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Metaphysis</a:t>
            </a:r>
            <a:endParaRPr/>
          </a:p>
        </p:txBody>
      </p:sp>
      <p:sp>
        <p:nvSpPr>
          <p:cNvPr id="671" name="Google Shape;671;p30"/>
          <p:cNvSpPr txBox="1"/>
          <p:nvPr/>
        </p:nvSpPr>
        <p:spPr>
          <a:xfrm>
            <a:off x="8246127" y="1933575"/>
            <a:ext cx="65681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/>
          </a:p>
        </p:txBody>
      </p:sp>
      <p:sp>
        <p:nvSpPr>
          <p:cNvPr id="672" name="Google Shape;672;p30"/>
          <p:cNvSpPr txBox="1"/>
          <p:nvPr/>
        </p:nvSpPr>
        <p:spPr>
          <a:xfrm>
            <a:off x="8242949" y="3609975"/>
            <a:ext cx="69103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 cavity</a:t>
            </a:r>
            <a:endParaRPr/>
          </a:p>
        </p:txBody>
      </p:sp>
      <p:sp>
        <p:nvSpPr>
          <p:cNvPr id="673" name="Google Shape;673;p30"/>
          <p:cNvSpPr txBox="1"/>
          <p:nvPr/>
        </p:nvSpPr>
        <p:spPr>
          <a:xfrm>
            <a:off x="6366157" y="4019550"/>
            <a:ext cx="71904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  <a:endParaRPr/>
          </a:p>
        </p:txBody>
      </p:sp>
      <p:sp>
        <p:nvSpPr>
          <p:cNvPr id="674" name="Google Shape;674;p30"/>
          <p:cNvSpPr txBox="1"/>
          <p:nvPr/>
        </p:nvSpPr>
        <p:spPr>
          <a:xfrm>
            <a:off x="8239770" y="3011488"/>
            <a:ext cx="56663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Periosteum</a:t>
            </a:r>
            <a:endParaRPr/>
          </a:p>
        </p:txBody>
      </p:sp>
      <p:sp>
        <p:nvSpPr>
          <p:cNvPr id="675" name="Google Shape;675;p30"/>
          <p:cNvSpPr txBox="1"/>
          <p:nvPr/>
        </p:nvSpPr>
        <p:spPr>
          <a:xfrm>
            <a:off x="3548584" y="5767388"/>
            <a:ext cx="5770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76" name="Google Shape;676;p30"/>
          <p:cNvSpPr txBox="1"/>
          <p:nvPr/>
        </p:nvSpPr>
        <p:spPr>
          <a:xfrm>
            <a:off x="5215608" y="5773738"/>
            <a:ext cx="5770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77" name="Google Shape;677;p30"/>
          <p:cNvSpPr txBox="1"/>
          <p:nvPr/>
        </p:nvSpPr>
        <p:spPr>
          <a:xfrm>
            <a:off x="7109881" y="5773738"/>
            <a:ext cx="5770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78" name="Google Shape;678;p30"/>
          <p:cNvSpPr/>
          <p:nvPr/>
        </p:nvSpPr>
        <p:spPr>
          <a:xfrm>
            <a:off x="4260526" y="5300662"/>
            <a:ext cx="233606" cy="968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557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30"/>
          <p:cNvCxnSpPr/>
          <p:nvPr/>
        </p:nvCxnSpPr>
        <p:spPr>
          <a:xfrm>
            <a:off x="4507639" y="5437188"/>
            <a:ext cx="127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0" name="Google Shape;680;p30"/>
          <p:cNvCxnSpPr/>
          <p:nvPr/>
        </p:nvCxnSpPr>
        <p:spPr>
          <a:xfrm>
            <a:off x="4127831" y="5418932"/>
            <a:ext cx="12714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1" name="Google Shape;681;p30"/>
          <p:cNvSpPr/>
          <p:nvPr/>
        </p:nvSpPr>
        <p:spPr>
          <a:xfrm>
            <a:off x="4152463" y="5294313"/>
            <a:ext cx="108064" cy="2079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30"/>
          <p:cNvCxnSpPr/>
          <p:nvPr/>
        </p:nvCxnSpPr>
        <p:spPr>
          <a:xfrm flipH="1">
            <a:off x="3245055" y="4233863"/>
            <a:ext cx="74531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30"/>
          <p:cNvCxnSpPr/>
          <p:nvPr/>
        </p:nvCxnSpPr>
        <p:spPr>
          <a:xfrm flipH="1" rot="10800000">
            <a:off x="4071416" y="3255963"/>
            <a:ext cx="1590" cy="2111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4" name="Google Shape;684;p30"/>
          <p:cNvCxnSpPr/>
          <p:nvPr/>
        </p:nvCxnSpPr>
        <p:spPr>
          <a:xfrm rot="10800000">
            <a:off x="4115913" y="3816350"/>
            <a:ext cx="39093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5" name="Google Shape;685;p30"/>
          <p:cNvCxnSpPr/>
          <p:nvPr/>
        </p:nvCxnSpPr>
        <p:spPr>
          <a:xfrm>
            <a:off x="4451224" y="4494213"/>
            <a:ext cx="5244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6" name="Google Shape;686;p30"/>
          <p:cNvSpPr/>
          <p:nvPr/>
        </p:nvSpPr>
        <p:spPr>
          <a:xfrm>
            <a:off x="4370178" y="3868738"/>
            <a:ext cx="81047" cy="12509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30"/>
          <p:cNvCxnSpPr/>
          <p:nvPr/>
        </p:nvCxnSpPr>
        <p:spPr>
          <a:xfrm>
            <a:off x="4451224" y="3543300"/>
            <a:ext cx="5244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8" name="Google Shape;688;p30"/>
          <p:cNvSpPr/>
          <p:nvPr/>
        </p:nvSpPr>
        <p:spPr>
          <a:xfrm>
            <a:off x="4370178" y="3370262"/>
            <a:ext cx="81047" cy="3571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Google Shape;689;p30"/>
          <p:cNvCxnSpPr/>
          <p:nvPr/>
        </p:nvCxnSpPr>
        <p:spPr>
          <a:xfrm>
            <a:off x="6143674" y="3133725"/>
            <a:ext cx="20500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30"/>
          <p:cNvSpPr/>
          <p:nvPr/>
        </p:nvSpPr>
        <p:spPr>
          <a:xfrm>
            <a:off x="6010186" y="3019426"/>
            <a:ext cx="133489" cy="2381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30"/>
          <p:cNvCxnSpPr/>
          <p:nvPr/>
        </p:nvCxnSpPr>
        <p:spPr>
          <a:xfrm>
            <a:off x="6000649" y="5365750"/>
            <a:ext cx="3480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2" name="Google Shape;692;p30"/>
          <p:cNvCxnSpPr/>
          <p:nvPr/>
        </p:nvCxnSpPr>
        <p:spPr>
          <a:xfrm>
            <a:off x="5867162" y="5186363"/>
            <a:ext cx="481515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30"/>
          <p:cNvCxnSpPr/>
          <p:nvPr/>
        </p:nvCxnSpPr>
        <p:spPr>
          <a:xfrm>
            <a:off x="6849260" y="3525838"/>
            <a:ext cx="595934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30"/>
          <p:cNvCxnSpPr/>
          <p:nvPr/>
        </p:nvCxnSpPr>
        <p:spPr>
          <a:xfrm flipH="1">
            <a:off x="7783682" y="2005012"/>
            <a:ext cx="43701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30"/>
          <p:cNvCxnSpPr/>
          <p:nvPr/>
        </p:nvCxnSpPr>
        <p:spPr>
          <a:xfrm rot="10800000">
            <a:off x="6925540" y="1933575"/>
            <a:ext cx="460855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p30"/>
          <p:cNvCxnSpPr/>
          <p:nvPr/>
        </p:nvCxnSpPr>
        <p:spPr>
          <a:xfrm flipH="1">
            <a:off x="7689923" y="2346325"/>
            <a:ext cx="54190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30"/>
          <p:cNvCxnSpPr/>
          <p:nvPr/>
        </p:nvCxnSpPr>
        <p:spPr>
          <a:xfrm flipH="1">
            <a:off x="7227478" y="4059237"/>
            <a:ext cx="25585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30"/>
          <p:cNvCxnSpPr/>
          <p:nvPr/>
        </p:nvCxnSpPr>
        <p:spPr>
          <a:xfrm flipH="1">
            <a:off x="8007753" y="3074987"/>
            <a:ext cx="21294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9" name="Google Shape;699;p30"/>
          <p:cNvCxnSpPr/>
          <p:nvPr/>
        </p:nvCxnSpPr>
        <p:spPr>
          <a:xfrm flipH="1">
            <a:off x="7712171" y="3679825"/>
            <a:ext cx="50853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0" name="Google Shape;700;p30"/>
          <p:cNvSpPr txBox="1"/>
          <p:nvPr/>
        </p:nvSpPr>
        <p:spPr>
          <a:xfrm>
            <a:off x="3616657" y="2634019"/>
            <a:ext cx="873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Вторичная полость костного мозга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0"/>
          <p:cNvSpPr txBox="1"/>
          <p:nvPr/>
        </p:nvSpPr>
        <p:spPr>
          <a:xfrm>
            <a:off x="2909743" y="4191001"/>
            <a:ext cx="3173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/>
          </a:p>
        </p:txBody>
      </p:sp>
      <p:sp>
        <p:nvSpPr>
          <p:cNvPr id="702" name="Google Shape;702;p30"/>
          <p:cNvSpPr txBox="1"/>
          <p:nvPr/>
        </p:nvSpPr>
        <p:spPr>
          <a:xfrm>
            <a:off x="4380932" y="5233988"/>
            <a:ext cx="105087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Центр вторичной окостенения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0"/>
          <p:cNvSpPr txBox="1"/>
          <p:nvPr/>
        </p:nvSpPr>
        <p:spPr>
          <a:xfrm>
            <a:off x="2347415" y="5944809"/>
            <a:ext cx="25111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Кость при рождении с увеличенной первичной полостью костного мозга и появлением вторичной полостной кости в одном эпифизе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0"/>
          <p:cNvSpPr txBox="1"/>
          <p:nvPr/>
        </p:nvSpPr>
        <p:spPr>
          <a:xfrm>
            <a:off x="5371345" y="5772151"/>
            <a:ext cx="14252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Кость ребенка, с эпифизарной пластинкой на дистальном конце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0"/>
          <p:cNvSpPr txBox="1"/>
          <p:nvPr/>
        </p:nvSpPr>
        <p:spPr>
          <a:xfrm>
            <a:off x="7270386" y="5772150"/>
            <a:ext cx="23649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Взрослая кость с одной полостью костного мозга и закрытой эпифизарной пластинкой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0"/>
          <p:cNvSpPr txBox="1"/>
          <p:nvPr/>
        </p:nvSpPr>
        <p:spPr>
          <a:xfrm>
            <a:off x="6366156" y="3073401"/>
            <a:ext cx="54502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/>
          </a:p>
        </p:txBody>
      </p:sp>
      <p:sp>
        <p:nvSpPr>
          <p:cNvPr id="707" name="Google Shape;707;p30"/>
          <p:cNvSpPr txBox="1"/>
          <p:nvPr/>
        </p:nvSpPr>
        <p:spPr>
          <a:xfrm>
            <a:off x="6483754" y="1851026"/>
            <a:ext cx="4247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708" name="Google Shape;708;p30"/>
          <p:cNvSpPr txBox="1"/>
          <p:nvPr/>
        </p:nvSpPr>
        <p:spPr>
          <a:xfrm>
            <a:off x="8246127" y="2282826"/>
            <a:ext cx="54502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709" name="Google Shape;709;p30"/>
          <p:cNvSpPr txBox="1"/>
          <p:nvPr/>
        </p:nvSpPr>
        <p:spPr>
          <a:xfrm>
            <a:off x="6366156" y="3473451"/>
            <a:ext cx="4055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/>
          </a:p>
        </p:txBody>
      </p:sp>
      <p:grpSp>
        <p:nvGrpSpPr>
          <p:cNvPr id="710" name="Google Shape;710;p30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711" name="Google Shape;711;p30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713" name="Google Shape;71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4" name="Google Shape;714;p30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715" name="Google Shape;715;p30"/>
          <p:cNvSpPr txBox="1"/>
          <p:nvPr>
            <p:ph idx="4294967295" type="title"/>
          </p:nvPr>
        </p:nvSpPr>
        <p:spPr>
          <a:xfrm>
            <a:off x="2709472" y="1"/>
            <a:ext cx="9482528" cy="582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Вторичный центр окостенения и вторичная полость костного мозга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1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1"/>
          <p:cNvSpPr txBox="1"/>
          <p:nvPr>
            <p:ph idx="4294967295" type="body"/>
          </p:nvPr>
        </p:nvSpPr>
        <p:spPr>
          <a:xfrm>
            <a:off x="696036" y="1132764"/>
            <a:ext cx="10830258" cy="4880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 младенчестве и детстве эпифизы заполняются </a:t>
            </a: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губчатой костью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хрящ ограничен суставным хрящом, покрывающим каждую поверхность сустава, и </a:t>
            </a: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эпифизарной пластинкой</a:t>
            </a:r>
            <a:endParaRPr b="1" i="1"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тонкая стенка хряща, разделяющая первичную и вторичную полости костного мозга</a:t>
            </a:r>
            <a:endParaRPr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эпифизарная пластинка сохраняется в детстве и подростковом возрасте</a:t>
            </a:r>
            <a:endParaRPr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служит зоной роста для удлинения кости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 концу подросткового периода и к началу двадцатых годов весь оставшийся хрящ в эпифизарной пластинке, как правило, потребляется.</a:t>
            </a:r>
            <a:endParaRPr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разрыв между эпифизами и диафизом сокращается</a:t>
            </a:r>
            <a:endParaRPr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первичные и вторичные полости костного мозга объединяются в одну полость</a:t>
            </a:r>
            <a:endParaRPr sz="2000"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кость больше не может расти в длину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2" name="Google Shape;722;p31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723" name="Google Shape;723;p31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725" name="Google Shape;725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31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727" name="Google Shape;727;p31"/>
          <p:cNvSpPr txBox="1"/>
          <p:nvPr>
            <p:ph idx="4294967295" type="title"/>
          </p:nvPr>
        </p:nvSpPr>
        <p:spPr>
          <a:xfrm>
            <a:off x="2663401" y="1"/>
            <a:ext cx="8238181" cy="738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Эндохондральная окостенение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 txBox="1"/>
          <p:nvPr/>
        </p:nvSpPr>
        <p:spPr>
          <a:xfrm>
            <a:off x="3680484" y="1042988"/>
            <a:ext cx="48151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10" id="734" name="Google Shape;7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8072" y="1249362"/>
            <a:ext cx="7823412" cy="4262438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2"/>
          <p:cNvSpPr txBox="1"/>
          <p:nvPr/>
        </p:nvSpPr>
        <p:spPr>
          <a:xfrm>
            <a:off x="2496562" y="2425700"/>
            <a:ext cx="90249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Perichondrium</a:t>
            </a:r>
            <a:endParaRPr/>
          </a:p>
        </p:txBody>
      </p:sp>
      <p:sp>
        <p:nvSpPr>
          <p:cNvPr id="736" name="Google Shape;736;p32"/>
          <p:cNvSpPr txBox="1"/>
          <p:nvPr/>
        </p:nvSpPr>
        <p:spPr>
          <a:xfrm>
            <a:off x="2521989" y="4164012"/>
            <a:ext cx="6957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Bony collar</a:t>
            </a:r>
            <a:endParaRPr/>
          </a:p>
        </p:txBody>
      </p:sp>
      <p:sp>
        <p:nvSpPr>
          <p:cNvPr id="737" name="Google Shape;737;p32"/>
          <p:cNvSpPr txBox="1"/>
          <p:nvPr/>
        </p:nvSpPr>
        <p:spPr>
          <a:xfrm>
            <a:off x="2521989" y="4895850"/>
            <a:ext cx="6957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Periosteum</a:t>
            </a:r>
            <a:endParaRPr/>
          </a:p>
        </p:txBody>
      </p:sp>
      <p:sp>
        <p:nvSpPr>
          <p:cNvPr id="738" name="Google Shape;738;p32"/>
          <p:cNvSpPr txBox="1"/>
          <p:nvPr/>
        </p:nvSpPr>
        <p:spPr>
          <a:xfrm>
            <a:off x="5960922" y="3371850"/>
            <a:ext cx="6957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Metaphysis</a:t>
            </a:r>
            <a:endParaRPr/>
          </a:p>
        </p:txBody>
      </p:sp>
      <p:sp>
        <p:nvSpPr>
          <p:cNvPr id="739" name="Google Shape;739;p32"/>
          <p:cNvSpPr txBox="1"/>
          <p:nvPr/>
        </p:nvSpPr>
        <p:spPr>
          <a:xfrm>
            <a:off x="5954565" y="4035425"/>
            <a:ext cx="60272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Diaphysis</a:t>
            </a:r>
            <a:endParaRPr/>
          </a:p>
        </p:txBody>
      </p:sp>
      <p:sp>
        <p:nvSpPr>
          <p:cNvPr id="740" name="Google Shape;740;p32"/>
          <p:cNvSpPr txBox="1"/>
          <p:nvPr/>
        </p:nvSpPr>
        <p:spPr>
          <a:xfrm>
            <a:off x="5954565" y="3106737"/>
            <a:ext cx="60272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Epiphysis</a:t>
            </a:r>
            <a:endParaRPr/>
          </a:p>
        </p:txBody>
      </p:sp>
      <p:sp>
        <p:nvSpPr>
          <p:cNvPr id="741" name="Google Shape;741;p32"/>
          <p:cNvSpPr txBox="1"/>
          <p:nvPr/>
        </p:nvSpPr>
        <p:spPr>
          <a:xfrm>
            <a:off x="7769380" y="4902200"/>
            <a:ext cx="5466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742" name="Google Shape;742;p32"/>
          <p:cNvSpPr txBox="1"/>
          <p:nvPr/>
        </p:nvSpPr>
        <p:spPr>
          <a:xfrm>
            <a:off x="7769380" y="4716462"/>
            <a:ext cx="6957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Metaphysis</a:t>
            </a:r>
            <a:endParaRPr/>
          </a:p>
        </p:txBody>
      </p:sp>
      <p:sp>
        <p:nvSpPr>
          <p:cNvPr id="743" name="Google Shape;743;p32"/>
          <p:cNvSpPr txBox="1"/>
          <p:nvPr/>
        </p:nvSpPr>
        <p:spPr>
          <a:xfrm>
            <a:off x="9619157" y="1576387"/>
            <a:ext cx="81111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/>
          </a:p>
        </p:txBody>
      </p:sp>
      <p:sp>
        <p:nvSpPr>
          <p:cNvPr id="744" name="Google Shape;744;p32"/>
          <p:cNvSpPr txBox="1"/>
          <p:nvPr/>
        </p:nvSpPr>
        <p:spPr>
          <a:xfrm>
            <a:off x="9622336" y="3232150"/>
            <a:ext cx="85119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 cavity</a:t>
            </a:r>
            <a:endParaRPr/>
          </a:p>
        </p:txBody>
      </p:sp>
      <p:sp>
        <p:nvSpPr>
          <p:cNvPr id="745" name="Google Shape;745;p32"/>
          <p:cNvSpPr txBox="1"/>
          <p:nvPr/>
        </p:nvSpPr>
        <p:spPr>
          <a:xfrm>
            <a:off x="7699457" y="3592512"/>
            <a:ext cx="88966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  <a:endParaRPr/>
          </a:p>
        </p:txBody>
      </p:sp>
      <p:sp>
        <p:nvSpPr>
          <p:cNvPr id="746" name="Google Shape;746;p32"/>
          <p:cNvSpPr txBox="1"/>
          <p:nvPr/>
        </p:nvSpPr>
        <p:spPr>
          <a:xfrm>
            <a:off x="9619157" y="2643187"/>
            <a:ext cx="69570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Periosteum</a:t>
            </a:r>
            <a:endParaRPr/>
          </a:p>
        </p:txBody>
      </p:sp>
      <p:sp>
        <p:nvSpPr>
          <p:cNvPr id="747" name="Google Shape;747;p32"/>
          <p:cNvSpPr txBox="1"/>
          <p:nvPr/>
        </p:nvSpPr>
        <p:spPr>
          <a:xfrm>
            <a:off x="1813226" y="533876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48" name="Google Shape;748;p32"/>
          <p:cNvSpPr txBox="1"/>
          <p:nvPr/>
        </p:nvSpPr>
        <p:spPr>
          <a:xfrm>
            <a:off x="2018228" y="3033712"/>
            <a:ext cx="177773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Модель раннего хряща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 txBox="1"/>
          <p:nvPr/>
        </p:nvSpPr>
        <p:spPr>
          <a:xfrm>
            <a:off x="1846599" y="302101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50" name="Google Shape;750;p32"/>
          <p:cNvSpPr txBox="1"/>
          <p:nvPr/>
        </p:nvSpPr>
        <p:spPr>
          <a:xfrm>
            <a:off x="3197381" y="533876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51" name="Google Shape;751;p32"/>
          <p:cNvSpPr txBox="1"/>
          <p:nvPr/>
        </p:nvSpPr>
        <p:spPr>
          <a:xfrm>
            <a:off x="4997894" y="533876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52" name="Google Shape;752;p32"/>
          <p:cNvSpPr txBox="1"/>
          <p:nvPr/>
        </p:nvSpPr>
        <p:spPr>
          <a:xfrm>
            <a:off x="6623600" y="533876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53" name="Google Shape;753;p32"/>
          <p:cNvSpPr txBox="1"/>
          <p:nvPr/>
        </p:nvSpPr>
        <p:spPr>
          <a:xfrm>
            <a:off x="8487679" y="5338762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754" name="Google Shape;754;p32"/>
          <p:cNvCxnSpPr/>
          <p:nvPr/>
        </p:nvCxnSpPr>
        <p:spPr>
          <a:xfrm flipH="1">
            <a:off x="2356717" y="2486025"/>
            <a:ext cx="11918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32"/>
          <p:cNvCxnSpPr/>
          <p:nvPr/>
        </p:nvCxnSpPr>
        <p:spPr>
          <a:xfrm flipH="1">
            <a:off x="2240710" y="2697163"/>
            <a:ext cx="23519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32"/>
          <p:cNvCxnSpPr/>
          <p:nvPr/>
        </p:nvCxnSpPr>
        <p:spPr>
          <a:xfrm>
            <a:off x="2310632" y="4459288"/>
            <a:ext cx="1922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7" name="Google Shape;757;p32"/>
          <p:cNvSpPr/>
          <p:nvPr/>
        </p:nvSpPr>
        <p:spPr>
          <a:xfrm>
            <a:off x="2243888" y="4278313"/>
            <a:ext cx="66745" cy="3556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32"/>
          <p:cNvCxnSpPr/>
          <p:nvPr/>
        </p:nvCxnSpPr>
        <p:spPr>
          <a:xfrm flipH="1">
            <a:off x="2359895" y="4230688"/>
            <a:ext cx="1430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32"/>
          <p:cNvCxnSpPr/>
          <p:nvPr/>
        </p:nvCxnSpPr>
        <p:spPr>
          <a:xfrm rot="10800000">
            <a:off x="2418695" y="4856163"/>
            <a:ext cx="87404" cy="10001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0" name="Google Shape;760;p32"/>
          <p:cNvSpPr/>
          <p:nvPr/>
        </p:nvSpPr>
        <p:spPr>
          <a:xfrm>
            <a:off x="2140592" y="3876675"/>
            <a:ext cx="362328" cy="439738"/>
          </a:xfrm>
          <a:custGeom>
            <a:rect b="b" l="l" r="r" t="t"/>
            <a:pathLst>
              <a:path extrusionOk="0" h="21600" w="21600">
                <a:moveTo>
                  <a:pt x="2653" y="21600"/>
                </a:moveTo>
                <a:lnTo>
                  <a:pt x="0" y="17233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p32"/>
          <p:cNvCxnSpPr/>
          <p:nvPr/>
        </p:nvCxnSpPr>
        <p:spPr>
          <a:xfrm flipH="1">
            <a:off x="2084971" y="4227513"/>
            <a:ext cx="55622" cy="1158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32"/>
          <p:cNvCxnSpPr/>
          <p:nvPr/>
        </p:nvCxnSpPr>
        <p:spPr>
          <a:xfrm>
            <a:off x="3926008" y="3425032"/>
            <a:ext cx="12714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3" name="Google Shape;763;p32"/>
          <p:cNvSpPr/>
          <p:nvPr/>
        </p:nvSpPr>
        <p:spPr>
          <a:xfrm>
            <a:off x="3895019" y="3209926"/>
            <a:ext cx="84226" cy="3397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4" name="Google Shape;764;p32"/>
          <p:cNvCxnSpPr/>
          <p:nvPr/>
        </p:nvCxnSpPr>
        <p:spPr>
          <a:xfrm>
            <a:off x="3806026" y="4316413"/>
            <a:ext cx="53713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5" name="Google Shape;765;p32"/>
          <p:cNvCxnSpPr/>
          <p:nvPr/>
        </p:nvCxnSpPr>
        <p:spPr>
          <a:xfrm>
            <a:off x="3926008" y="4245769"/>
            <a:ext cx="12714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6" name="Google Shape;766;p32"/>
          <p:cNvSpPr/>
          <p:nvPr/>
        </p:nvSpPr>
        <p:spPr>
          <a:xfrm>
            <a:off x="3982424" y="3295650"/>
            <a:ext cx="357560" cy="889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368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5697122" y="4895850"/>
            <a:ext cx="230428" cy="952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355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8" name="Google Shape;768;p32"/>
          <p:cNvCxnSpPr/>
          <p:nvPr/>
        </p:nvCxnSpPr>
        <p:spPr>
          <a:xfrm>
            <a:off x="5939469" y="5025232"/>
            <a:ext cx="12714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32"/>
          <p:cNvCxnSpPr/>
          <p:nvPr/>
        </p:nvCxnSpPr>
        <p:spPr>
          <a:xfrm>
            <a:off x="5566017" y="5012532"/>
            <a:ext cx="12714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0" name="Google Shape;770;p32"/>
          <p:cNvSpPr/>
          <p:nvPr/>
        </p:nvSpPr>
        <p:spPr>
          <a:xfrm>
            <a:off x="5590649" y="4889500"/>
            <a:ext cx="106474" cy="2047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" name="Google Shape;771;p32"/>
          <p:cNvCxnSpPr/>
          <p:nvPr/>
        </p:nvCxnSpPr>
        <p:spPr>
          <a:xfrm flipH="1">
            <a:off x="4697543" y="3844925"/>
            <a:ext cx="73419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32"/>
          <p:cNvCxnSpPr/>
          <p:nvPr/>
        </p:nvCxnSpPr>
        <p:spPr>
          <a:xfrm flipH="1" rot="10800000">
            <a:off x="5511190" y="2882901"/>
            <a:ext cx="1591" cy="20796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32"/>
          <p:cNvCxnSpPr/>
          <p:nvPr/>
        </p:nvCxnSpPr>
        <p:spPr>
          <a:xfrm flipH="1">
            <a:off x="5554097" y="3436938"/>
            <a:ext cx="384577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32"/>
          <p:cNvCxnSpPr/>
          <p:nvPr/>
        </p:nvCxnSpPr>
        <p:spPr>
          <a:xfrm>
            <a:off x="5884642" y="4102100"/>
            <a:ext cx="5085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5" name="Google Shape;775;p32"/>
          <p:cNvSpPr/>
          <p:nvPr/>
        </p:nvSpPr>
        <p:spPr>
          <a:xfrm>
            <a:off x="5805184" y="3487738"/>
            <a:ext cx="79459" cy="1230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6" name="Google Shape;776;p32"/>
          <p:cNvCxnSpPr/>
          <p:nvPr/>
        </p:nvCxnSpPr>
        <p:spPr>
          <a:xfrm>
            <a:off x="5884642" y="3167063"/>
            <a:ext cx="5085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7" name="Google Shape;777;p32"/>
          <p:cNvSpPr/>
          <p:nvPr/>
        </p:nvSpPr>
        <p:spPr>
          <a:xfrm>
            <a:off x="5805184" y="2997200"/>
            <a:ext cx="79459" cy="3508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8" name="Google Shape;778;p32"/>
          <p:cNvCxnSpPr/>
          <p:nvPr/>
        </p:nvCxnSpPr>
        <p:spPr>
          <a:xfrm>
            <a:off x="7550077" y="2763838"/>
            <a:ext cx="20182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9" name="Google Shape;779;p32"/>
          <p:cNvSpPr/>
          <p:nvPr/>
        </p:nvSpPr>
        <p:spPr>
          <a:xfrm>
            <a:off x="7418178" y="2651125"/>
            <a:ext cx="131900" cy="2349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0" name="Google Shape;780;p32"/>
          <p:cNvCxnSpPr/>
          <p:nvPr/>
        </p:nvCxnSpPr>
        <p:spPr>
          <a:xfrm>
            <a:off x="7408642" y="4959350"/>
            <a:ext cx="34325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1" name="Google Shape;781;p32"/>
          <p:cNvCxnSpPr/>
          <p:nvPr/>
        </p:nvCxnSpPr>
        <p:spPr>
          <a:xfrm>
            <a:off x="7278332" y="4783137"/>
            <a:ext cx="47356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2" name="Google Shape;782;p32"/>
          <p:cNvCxnSpPr/>
          <p:nvPr/>
        </p:nvCxnSpPr>
        <p:spPr>
          <a:xfrm>
            <a:off x="8242949" y="3149600"/>
            <a:ext cx="5879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3" name="Google Shape;783;p32"/>
          <p:cNvCxnSpPr/>
          <p:nvPr/>
        </p:nvCxnSpPr>
        <p:spPr>
          <a:xfrm flipH="1">
            <a:off x="9163069" y="1652588"/>
            <a:ext cx="43066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p32"/>
          <p:cNvCxnSpPr/>
          <p:nvPr/>
        </p:nvCxnSpPr>
        <p:spPr>
          <a:xfrm flipH="1">
            <a:off x="8319228" y="1582737"/>
            <a:ext cx="452910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32"/>
          <p:cNvCxnSpPr/>
          <p:nvPr/>
        </p:nvCxnSpPr>
        <p:spPr>
          <a:xfrm flipH="1">
            <a:off x="9072487" y="1989137"/>
            <a:ext cx="53077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6" name="Google Shape;786;p32"/>
          <p:cNvCxnSpPr/>
          <p:nvPr/>
        </p:nvCxnSpPr>
        <p:spPr>
          <a:xfrm flipH="1">
            <a:off x="8616400" y="3675062"/>
            <a:ext cx="25108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p32"/>
          <p:cNvCxnSpPr/>
          <p:nvPr/>
        </p:nvCxnSpPr>
        <p:spPr>
          <a:xfrm flipH="1">
            <a:off x="9383962" y="2706688"/>
            <a:ext cx="209770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8" name="Google Shape;788;p32"/>
          <p:cNvCxnSpPr/>
          <p:nvPr/>
        </p:nvCxnSpPr>
        <p:spPr>
          <a:xfrm flipH="1">
            <a:off x="9093146" y="3302000"/>
            <a:ext cx="50058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9" name="Google Shape;789;p32"/>
          <p:cNvSpPr txBox="1"/>
          <p:nvPr/>
        </p:nvSpPr>
        <p:spPr>
          <a:xfrm>
            <a:off x="2496563" y="2633662"/>
            <a:ext cx="5241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Hyaline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790" name="Google Shape;790;p32"/>
          <p:cNvSpPr txBox="1"/>
          <p:nvPr/>
        </p:nvSpPr>
        <p:spPr>
          <a:xfrm>
            <a:off x="2523579" y="3814762"/>
            <a:ext cx="838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Enlarging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chondrocytes</a:t>
            </a:r>
            <a:endParaRPr/>
          </a:p>
        </p:txBody>
      </p:sp>
      <p:sp>
        <p:nvSpPr>
          <p:cNvPr id="791" name="Google Shape;791;p32"/>
          <p:cNvSpPr txBox="1"/>
          <p:nvPr/>
        </p:nvSpPr>
        <p:spPr>
          <a:xfrm>
            <a:off x="2517223" y="4398962"/>
            <a:ext cx="7101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ossification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/>
          </a:p>
        </p:txBody>
      </p:sp>
      <p:sp>
        <p:nvSpPr>
          <p:cNvPr id="792" name="Google Shape;792;p32"/>
          <p:cNvSpPr txBox="1"/>
          <p:nvPr/>
        </p:nvSpPr>
        <p:spPr>
          <a:xfrm>
            <a:off x="4360643" y="3230562"/>
            <a:ext cx="7101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ossification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/>
          </a:p>
        </p:txBody>
      </p:sp>
      <p:sp>
        <p:nvSpPr>
          <p:cNvPr id="793" name="Google Shape;793;p32"/>
          <p:cNvSpPr txBox="1"/>
          <p:nvPr/>
        </p:nvSpPr>
        <p:spPr>
          <a:xfrm>
            <a:off x="4303433" y="3770312"/>
            <a:ext cx="3879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/>
          </a:p>
        </p:txBody>
      </p:sp>
      <p:sp>
        <p:nvSpPr>
          <p:cNvPr id="794" name="Google Shape;794;p32"/>
          <p:cNvSpPr txBox="1"/>
          <p:nvPr/>
        </p:nvSpPr>
        <p:spPr>
          <a:xfrm>
            <a:off x="4360643" y="4246562"/>
            <a:ext cx="4744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cavity</a:t>
            </a:r>
            <a:endParaRPr/>
          </a:p>
        </p:txBody>
      </p:sp>
      <p:sp>
        <p:nvSpPr>
          <p:cNvPr id="795" name="Google Shape;795;p32"/>
          <p:cNvSpPr txBox="1"/>
          <p:nvPr/>
        </p:nvSpPr>
        <p:spPr>
          <a:xfrm>
            <a:off x="5123437" y="2582862"/>
            <a:ext cx="857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marrow cavity</a:t>
            </a:r>
            <a:endParaRPr/>
          </a:p>
        </p:txBody>
      </p:sp>
      <p:sp>
        <p:nvSpPr>
          <p:cNvPr id="796" name="Google Shape;796;p32"/>
          <p:cNvSpPr txBox="1"/>
          <p:nvPr/>
        </p:nvSpPr>
        <p:spPr>
          <a:xfrm>
            <a:off x="5949798" y="4830762"/>
            <a:ext cx="7101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ossification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/>
          </a:p>
        </p:txBody>
      </p:sp>
      <p:sp>
        <p:nvSpPr>
          <p:cNvPr id="797" name="Google Shape;797;p32"/>
          <p:cNvSpPr txBox="1"/>
          <p:nvPr/>
        </p:nvSpPr>
        <p:spPr>
          <a:xfrm>
            <a:off x="7767792" y="2703512"/>
            <a:ext cx="6732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/>
          </a:p>
        </p:txBody>
      </p:sp>
      <p:sp>
        <p:nvSpPr>
          <p:cNvPr id="798" name="Google Shape;798;p32"/>
          <p:cNvSpPr txBox="1"/>
          <p:nvPr/>
        </p:nvSpPr>
        <p:spPr>
          <a:xfrm>
            <a:off x="7718527" y="3065462"/>
            <a:ext cx="5049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foramen</a:t>
            </a:r>
            <a:endParaRPr/>
          </a:p>
        </p:txBody>
      </p:sp>
      <p:sp>
        <p:nvSpPr>
          <p:cNvPr id="799" name="Google Shape;799;p32"/>
          <p:cNvSpPr txBox="1"/>
          <p:nvPr/>
        </p:nvSpPr>
        <p:spPr>
          <a:xfrm>
            <a:off x="7748721" y="1497012"/>
            <a:ext cx="5257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Articular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800" name="Google Shape;800;p32"/>
          <p:cNvSpPr txBox="1"/>
          <p:nvPr/>
        </p:nvSpPr>
        <p:spPr>
          <a:xfrm>
            <a:off x="9630282" y="1922462"/>
            <a:ext cx="6732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801" name="Google Shape;801;p32"/>
          <p:cNvSpPr txBox="1"/>
          <p:nvPr/>
        </p:nvSpPr>
        <p:spPr>
          <a:xfrm>
            <a:off x="8638649" y="5332411"/>
            <a:ext cx="19383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Взрослая кость с одной полостью костного мозга и закрытой эпифизарной пластинкой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2"/>
          <p:cNvSpPr txBox="1"/>
          <p:nvPr/>
        </p:nvSpPr>
        <p:spPr>
          <a:xfrm>
            <a:off x="6763446" y="5332411"/>
            <a:ext cx="14115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Кость ребенка, с эпифизарной пластинкой на дистальном конце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2"/>
          <p:cNvSpPr txBox="1"/>
          <p:nvPr/>
        </p:nvSpPr>
        <p:spPr>
          <a:xfrm>
            <a:off x="5022377" y="5332412"/>
            <a:ext cx="151490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Кость при рождении с увеличенной первичной полостью костного мозга и появлением вторичной полостной кости в одном эпифизе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2"/>
          <p:cNvSpPr txBox="1"/>
          <p:nvPr/>
        </p:nvSpPr>
        <p:spPr>
          <a:xfrm>
            <a:off x="3330871" y="5332412"/>
            <a:ext cx="148679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Инвазия сосудов, формирование первичной полости костного мозга и появление вторичного окостенения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2"/>
          <p:cNvSpPr txBox="1"/>
          <p:nvPr/>
        </p:nvSpPr>
        <p:spPr>
          <a:xfrm>
            <a:off x="900752" y="5509833"/>
            <a:ext cx="185609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Формирование первичного окостенения, костного воротника и надкостницы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6" name="Google Shape;806;p32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07" name="Google Shape;807;p32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09" name="Google Shape;80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0" name="Google Shape;810;p32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11" name="Google Shape;811;p32"/>
          <p:cNvSpPr txBox="1"/>
          <p:nvPr>
            <p:ph idx="4294967295" type="title"/>
          </p:nvPr>
        </p:nvSpPr>
        <p:spPr>
          <a:xfrm>
            <a:off x="3038463" y="1"/>
            <a:ext cx="9153537" cy="669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Стадии эндохондрального окостенения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17" name="Google Shape;817;p33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19" name="Google Shape;81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0" name="Google Shape;820;p33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21" name="Google Shape;821;p33"/>
          <p:cNvSpPr txBox="1"/>
          <p:nvPr>
            <p:ph type="title"/>
          </p:nvPr>
        </p:nvSpPr>
        <p:spPr>
          <a:xfrm>
            <a:off x="375001" y="0"/>
            <a:ext cx="11616042" cy="6429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Мини кейс</a:t>
            </a:r>
            <a:endParaRPr b="1" i="0" sz="2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2" name="Google Shape;822;p33"/>
          <p:cNvSpPr txBox="1"/>
          <p:nvPr/>
        </p:nvSpPr>
        <p:spPr>
          <a:xfrm>
            <a:off x="1805250" y="1223390"/>
            <a:ext cx="7918971" cy="461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Часть A: </a:t>
            </a:r>
            <a:endParaRPr/>
          </a:p>
        </p:txBody>
      </p:sp>
      <p:sp>
        <p:nvSpPr>
          <p:cNvPr id="823" name="Google Shape;823;p33"/>
          <p:cNvSpPr txBox="1"/>
          <p:nvPr/>
        </p:nvSpPr>
        <p:spPr>
          <a:xfrm>
            <a:off x="686698" y="1767848"/>
            <a:ext cx="10457917" cy="1509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Гонка между двумя бегунами часто используется в качестве аналогии для описания механизма эндохондрального окостенения. </a:t>
            </a:r>
            <a:endParaRPr/>
          </a:p>
          <a:p>
            <a:pPr indent="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эндохондральном окостенении, кто два бегуна? Каждый бегун начал гонку одновременно? Кто лидирует? Как заканчивается гонка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33"/>
          <p:cNvGrpSpPr/>
          <p:nvPr/>
        </p:nvGrpSpPr>
        <p:grpSpPr>
          <a:xfrm>
            <a:off x="231974" y="785794"/>
            <a:ext cx="981396" cy="1007341"/>
            <a:chOff x="-2" y="-1"/>
            <a:chExt cx="980373" cy="1007339"/>
          </a:xfrm>
        </p:grpSpPr>
        <p:sp>
          <p:nvSpPr>
            <p:cNvPr id="825" name="Google Shape;825;p33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7" name="Google Shape;827;p33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828" name="Google Shape;828;p33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829" name="Google Shape;829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4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35" name="Google Shape;835;p34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37" name="Google Shape;83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p34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39" name="Google Shape;839;p34"/>
          <p:cNvSpPr txBox="1"/>
          <p:nvPr/>
        </p:nvSpPr>
        <p:spPr>
          <a:xfrm>
            <a:off x="1223272" y="1166320"/>
            <a:ext cx="8971340" cy="461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Часть B: </a:t>
            </a:r>
            <a:endParaRPr/>
          </a:p>
        </p:txBody>
      </p:sp>
      <p:sp>
        <p:nvSpPr>
          <p:cNvPr id="840" name="Google Shape;840;p34"/>
          <p:cNvSpPr txBox="1"/>
          <p:nvPr/>
        </p:nvSpPr>
        <p:spPr>
          <a:xfrm>
            <a:off x="980067" y="2022009"/>
            <a:ext cx="9457750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Какую роль играют остеокласты и остеоциты в эндохондральной оссификации?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 txBox="1"/>
          <p:nvPr>
            <p:ph type="title"/>
          </p:nvPr>
        </p:nvSpPr>
        <p:spPr>
          <a:xfrm>
            <a:off x="303488" y="142852"/>
            <a:ext cx="11616042" cy="571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Мини кейс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42" name="Google Shape;842;p34"/>
          <p:cNvGrpSpPr/>
          <p:nvPr/>
        </p:nvGrpSpPr>
        <p:grpSpPr>
          <a:xfrm>
            <a:off x="231974" y="785794"/>
            <a:ext cx="981396" cy="1007341"/>
            <a:chOff x="-2" y="-1"/>
            <a:chExt cx="980373" cy="1007339"/>
          </a:xfrm>
        </p:grpSpPr>
        <p:sp>
          <p:nvSpPr>
            <p:cNvPr id="843" name="Google Shape;843;p34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5" name="Google Shape;845;p34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846" name="Google Shape;846;p34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847" name="Google Shape;847;p3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5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53" name="Google Shape;853;p35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55" name="Google Shape;85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Google Shape;856;p35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57" name="Google Shape;857;p35"/>
          <p:cNvSpPr txBox="1"/>
          <p:nvPr/>
        </p:nvSpPr>
        <p:spPr>
          <a:xfrm>
            <a:off x="1223272" y="1166320"/>
            <a:ext cx="8971340" cy="461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Часть C: </a:t>
            </a:r>
            <a:endParaRPr/>
          </a:p>
        </p:txBody>
      </p:sp>
      <p:sp>
        <p:nvSpPr>
          <p:cNvPr id="858" name="Google Shape;858;p35"/>
          <p:cNvSpPr txBox="1"/>
          <p:nvPr/>
        </p:nvSpPr>
        <p:spPr>
          <a:xfrm>
            <a:off x="1145339" y="1766979"/>
            <a:ext cx="9457750" cy="2429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8-летняя Айгуль ломает левую ногу в автомобильной аварии. Рентген показывает, что ее левое бедро сломано в эпифизарной пластинке. Перелом кости в конце концов заживает. Спустя годы Айгуль начинает замечать, что ее правая нога немного длиннее левой. Что может объяснить разницу в длине между двумя ногами Айгуль ? </a:t>
            </a:r>
            <a:b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5"/>
          <p:cNvSpPr txBox="1"/>
          <p:nvPr>
            <p:ph type="title"/>
          </p:nvPr>
        </p:nvSpPr>
        <p:spPr>
          <a:xfrm>
            <a:off x="231976" y="0"/>
            <a:ext cx="11616042" cy="6429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Мини кейс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60" name="Google Shape;860;p35"/>
          <p:cNvGrpSpPr/>
          <p:nvPr/>
        </p:nvGrpSpPr>
        <p:grpSpPr>
          <a:xfrm>
            <a:off x="231974" y="785794"/>
            <a:ext cx="981396" cy="1007341"/>
            <a:chOff x="-2" y="-1"/>
            <a:chExt cx="980373" cy="1007339"/>
          </a:xfrm>
        </p:grpSpPr>
        <p:sp>
          <p:nvSpPr>
            <p:cNvPr id="861" name="Google Shape;861;p35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3" name="Google Shape;863;p35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864" name="Google Shape;864;p35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865" name="Google Shape;865;p3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36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71" name="Google Shape;871;p36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73" name="Google Shape;873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4" name="Google Shape;874;p36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875" name="Google Shape;875;p36"/>
          <p:cNvSpPr txBox="1"/>
          <p:nvPr/>
        </p:nvSpPr>
        <p:spPr>
          <a:xfrm>
            <a:off x="1223272" y="1166320"/>
            <a:ext cx="8971340" cy="461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Часть D: </a:t>
            </a:r>
            <a:endParaRPr/>
          </a:p>
        </p:txBody>
      </p:sp>
      <p:sp>
        <p:nvSpPr>
          <p:cNvPr id="876" name="Google Shape;876;p36"/>
          <p:cNvSpPr txBox="1"/>
          <p:nvPr/>
        </p:nvSpPr>
        <p:spPr>
          <a:xfrm>
            <a:off x="1107198" y="1763023"/>
            <a:ext cx="10070317" cy="2257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20-летняя Айгуль начинает беспокоиться о своих кривых ногах. Она задается вопросом, будет ли ее правая нога продолжать расти дольше, чем ее левая. Айгуль консультируется с врачом, который делает рентген каждой бедренной кости. После рентгена доктор сообщает Айгуль, что она достигла полной высоты; она не должна ожидать дальнейших различий в длине между двумя ногами. Как доктор использовал рентген, чтобы определить, что Айгуль достигла полной высоты?</a:t>
            </a:r>
            <a:b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6"/>
          <p:cNvSpPr txBox="1"/>
          <p:nvPr>
            <p:ph type="title"/>
          </p:nvPr>
        </p:nvSpPr>
        <p:spPr>
          <a:xfrm>
            <a:off x="575958" y="0"/>
            <a:ext cx="11616042" cy="6429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Мини кейс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78" name="Google Shape;878;p36"/>
          <p:cNvGrpSpPr/>
          <p:nvPr/>
        </p:nvGrpSpPr>
        <p:grpSpPr>
          <a:xfrm>
            <a:off x="231974" y="785794"/>
            <a:ext cx="981396" cy="1007341"/>
            <a:chOff x="-2" y="-1"/>
            <a:chExt cx="980373" cy="1007339"/>
          </a:xfrm>
        </p:grpSpPr>
        <p:sp>
          <p:nvSpPr>
            <p:cNvPr id="879" name="Google Shape;879;p36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1" name="Google Shape;881;p36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882" name="Google Shape;882;p36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883" name="Google Shape;883;p3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37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889" name="Google Shape;889;p37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891" name="Google Shape;89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2" name="Google Shape;892;p37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Screen Shot 2019-03-18 at 11.00.08.png" id="893" name="Google Shape;89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000" y="857232"/>
            <a:ext cx="4152586" cy="6000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 ray.jpg" id="894" name="Google Shape;89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0288" y="845522"/>
            <a:ext cx="7018949" cy="601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8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38"/>
          <p:cNvSpPr txBox="1"/>
          <p:nvPr/>
        </p:nvSpPr>
        <p:spPr>
          <a:xfrm>
            <a:off x="3532692" y="820738"/>
            <a:ext cx="462444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12" id="901" name="Google Shape;9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653" y="1030287"/>
            <a:ext cx="4554520" cy="5538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38"/>
          <p:cNvCxnSpPr/>
          <p:nvPr/>
        </p:nvCxnSpPr>
        <p:spPr>
          <a:xfrm flipH="1">
            <a:off x="4837388" y="5184776"/>
            <a:ext cx="711943" cy="728663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3" name="Google Shape;903;p38"/>
          <p:cNvCxnSpPr/>
          <p:nvPr/>
        </p:nvCxnSpPr>
        <p:spPr>
          <a:xfrm flipH="1">
            <a:off x="3330869" y="5913438"/>
            <a:ext cx="2644355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4" name="Google Shape;904;p38"/>
          <p:cNvSpPr/>
          <p:nvPr/>
        </p:nvSpPr>
        <p:spPr>
          <a:xfrm>
            <a:off x="5028088" y="2636838"/>
            <a:ext cx="306707" cy="766763"/>
          </a:xfrm>
          <a:custGeom>
            <a:rect b="b" l="l" r="r" t="t"/>
            <a:pathLst>
              <a:path extrusionOk="0" h="21600" w="21600">
                <a:moveTo>
                  <a:pt x="10639" y="0"/>
                </a:moveTo>
                <a:lnTo>
                  <a:pt x="0" y="1245"/>
                </a:lnTo>
                <a:lnTo>
                  <a:pt x="7522" y="14686"/>
                </a:lnTo>
                <a:lnTo>
                  <a:pt x="11713" y="21600"/>
                </a:lnTo>
                <a:lnTo>
                  <a:pt x="21600" y="20355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5" name="Google Shape;905;p38"/>
          <p:cNvCxnSpPr/>
          <p:nvPr/>
        </p:nvCxnSpPr>
        <p:spPr>
          <a:xfrm flipH="1">
            <a:off x="3238699" y="3598862"/>
            <a:ext cx="238373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6" name="Google Shape;906;p38"/>
          <p:cNvCxnSpPr/>
          <p:nvPr/>
        </p:nvCxnSpPr>
        <p:spPr>
          <a:xfrm>
            <a:off x="3357885" y="3087687"/>
            <a:ext cx="1756018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7" name="Google Shape;907;p38"/>
          <p:cNvSpPr txBox="1"/>
          <p:nvPr/>
        </p:nvSpPr>
        <p:spPr>
          <a:xfrm>
            <a:off x="2385322" y="2998787"/>
            <a:ext cx="84478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Diaphysis</a:t>
            </a:r>
            <a:endParaRPr/>
          </a:p>
        </p:txBody>
      </p:sp>
      <p:sp>
        <p:nvSpPr>
          <p:cNvPr id="908" name="Google Shape;908;p38"/>
          <p:cNvSpPr/>
          <p:nvPr/>
        </p:nvSpPr>
        <p:spPr>
          <a:xfrm>
            <a:off x="5031266" y="2633663"/>
            <a:ext cx="300351" cy="768351"/>
          </a:xfrm>
          <a:custGeom>
            <a:rect b="b" l="l" r="r" t="t"/>
            <a:pathLst>
              <a:path extrusionOk="0" h="21600" w="21600">
                <a:moveTo>
                  <a:pt x="10855" y="0"/>
                </a:moveTo>
                <a:lnTo>
                  <a:pt x="0" y="1329"/>
                </a:lnTo>
                <a:lnTo>
                  <a:pt x="7456" y="14743"/>
                </a:lnTo>
                <a:lnTo>
                  <a:pt x="11951" y="21600"/>
                </a:lnTo>
                <a:lnTo>
                  <a:pt x="21600" y="20486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Google Shape;909;p38"/>
          <p:cNvCxnSpPr/>
          <p:nvPr/>
        </p:nvCxnSpPr>
        <p:spPr>
          <a:xfrm flipH="1">
            <a:off x="3233931" y="3598862"/>
            <a:ext cx="2388502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0" name="Google Shape;910;p38"/>
          <p:cNvCxnSpPr/>
          <p:nvPr/>
        </p:nvCxnSpPr>
        <p:spPr>
          <a:xfrm flipH="1">
            <a:off x="4837388" y="5175249"/>
            <a:ext cx="711943" cy="730252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1" name="Google Shape;911;p38"/>
          <p:cNvCxnSpPr/>
          <p:nvPr/>
        </p:nvCxnSpPr>
        <p:spPr>
          <a:xfrm flipH="1">
            <a:off x="3330869" y="5903913"/>
            <a:ext cx="2644355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2" name="Google Shape;912;p38"/>
          <p:cNvCxnSpPr/>
          <p:nvPr/>
        </p:nvCxnSpPr>
        <p:spPr>
          <a:xfrm>
            <a:off x="3316567" y="3087687"/>
            <a:ext cx="1803693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3" name="Google Shape;913;p38"/>
          <p:cNvCxnSpPr/>
          <p:nvPr/>
        </p:nvCxnSpPr>
        <p:spPr>
          <a:xfrm flipH="1">
            <a:off x="3238699" y="3598862"/>
            <a:ext cx="238373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4" name="Google Shape;914;p38"/>
          <p:cNvSpPr txBox="1"/>
          <p:nvPr/>
        </p:nvSpPr>
        <p:spPr>
          <a:xfrm>
            <a:off x="2385322" y="3498850"/>
            <a:ext cx="84478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Epiphysis</a:t>
            </a:r>
            <a:endParaRPr/>
          </a:p>
        </p:txBody>
      </p:sp>
      <p:cxnSp>
        <p:nvCxnSpPr>
          <p:cNvPr id="915" name="Google Shape;915;p38"/>
          <p:cNvCxnSpPr/>
          <p:nvPr/>
        </p:nvCxnSpPr>
        <p:spPr>
          <a:xfrm flipH="1">
            <a:off x="3233931" y="3595687"/>
            <a:ext cx="2388502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6" name="Google Shape;916;p38"/>
          <p:cNvSpPr/>
          <p:nvPr/>
        </p:nvSpPr>
        <p:spPr>
          <a:xfrm>
            <a:off x="3321335" y="3698875"/>
            <a:ext cx="2350361" cy="4206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6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8"/>
          <p:cNvSpPr/>
          <p:nvPr/>
        </p:nvSpPr>
        <p:spPr>
          <a:xfrm>
            <a:off x="3321335" y="3698875"/>
            <a:ext cx="2350361" cy="4143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617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8"/>
          <p:cNvSpPr/>
          <p:nvPr/>
        </p:nvSpPr>
        <p:spPr>
          <a:xfrm>
            <a:off x="3359475" y="4216401"/>
            <a:ext cx="2452067" cy="4746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4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8"/>
          <p:cNvSpPr/>
          <p:nvPr/>
        </p:nvSpPr>
        <p:spPr>
          <a:xfrm>
            <a:off x="3359475" y="4216401"/>
            <a:ext cx="2452067" cy="4746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4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8"/>
          <p:cNvSpPr/>
          <p:nvPr/>
        </p:nvSpPr>
        <p:spPr>
          <a:xfrm>
            <a:off x="3359475" y="4216401"/>
            <a:ext cx="2452067" cy="47466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4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8"/>
          <p:cNvSpPr/>
          <p:nvPr/>
        </p:nvSpPr>
        <p:spPr>
          <a:xfrm>
            <a:off x="3359475" y="4216400"/>
            <a:ext cx="2452067" cy="4699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546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8"/>
          <p:cNvSpPr txBox="1"/>
          <p:nvPr/>
        </p:nvSpPr>
        <p:spPr>
          <a:xfrm>
            <a:off x="2380555" y="4017962"/>
            <a:ext cx="9441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</a:t>
            </a:r>
            <a:endParaRPr/>
          </a:p>
        </p:txBody>
      </p:sp>
      <p:sp>
        <p:nvSpPr>
          <p:cNvPr id="923" name="Google Shape;923;p38"/>
          <p:cNvSpPr txBox="1"/>
          <p:nvPr/>
        </p:nvSpPr>
        <p:spPr>
          <a:xfrm>
            <a:off x="2380555" y="4591050"/>
            <a:ext cx="93455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Metacarpal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/>
          </a:p>
        </p:txBody>
      </p:sp>
      <p:sp>
        <p:nvSpPr>
          <p:cNvPr id="924" name="Google Shape;924;p38"/>
          <p:cNvSpPr txBox="1"/>
          <p:nvPr/>
        </p:nvSpPr>
        <p:spPr>
          <a:xfrm>
            <a:off x="2380555" y="5810250"/>
            <a:ext cx="9441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plates</a:t>
            </a:r>
            <a:endParaRPr/>
          </a:p>
        </p:txBody>
      </p:sp>
      <p:sp>
        <p:nvSpPr>
          <p:cNvPr id="925" name="Google Shape;925;p38"/>
          <p:cNvSpPr txBox="1"/>
          <p:nvPr/>
        </p:nvSpPr>
        <p:spPr>
          <a:xfrm>
            <a:off x="3534282" y="6559551"/>
            <a:ext cx="46228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 of Utah Valley Regional Medical Center, Department of Radiology </a:t>
            </a:r>
            <a:endParaRPr/>
          </a:p>
        </p:txBody>
      </p:sp>
      <p:sp>
        <p:nvSpPr>
          <p:cNvPr id="926" name="Google Shape;926;p38"/>
          <p:cNvSpPr txBox="1"/>
          <p:nvPr/>
        </p:nvSpPr>
        <p:spPr>
          <a:xfrm>
            <a:off x="8128529" y="6038850"/>
            <a:ext cx="152221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7.12</a:t>
            </a:r>
            <a:endParaRPr/>
          </a:p>
        </p:txBody>
      </p:sp>
      <p:grpSp>
        <p:nvGrpSpPr>
          <p:cNvPr id="927" name="Google Shape;927;p38"/>
          <p:cNvGrpSpPr/>
          <p:nvPr/>
        </p:nvGrpSpPr>
        <p:grpSpPr>
          <a:xfrm>
            <a:off x="-69731" y="-2"/>
            <a:ext cx="12261732" cy="755692"/>
            <a:chOff x="-2" y="-2"/>
            <a:chExt cx="12248957" cy="755691"/>
          </a:xfrm>
        </p:grpSpPr>
        <p:sp>
          <p:nvSpPr>
            <p:cNvPr id="928" name="Google Shape;928;p38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930" name="Google Shape;93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38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932" name="Google Shape;932;p38"/>
          <p:cNvSpPr txBox="1"/>
          <p:nvPr>
            <p:ph idx="4294967295" type="title"/>
          </p:nvPr>
        </p:nvSpPr>
        <p:spPr>
          <a:xfrm>
            <a:off x="3020963" y="0"/>
            <a:ext cx="8338296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Хрящевые эпифизарные пластинки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9"/>
          <p:cNvSpPr txBox="1"/>
          <p:nvPr>
            <p:ph idx="4294967295" type="body"/>
          </p:nvPr>
        </p:nvSpPr>
        <p:spPr>
          <a:xfrm>
            <a:off x="333722" y="1319212"/>
            <a:ext cx="11457943" cy="418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25450" lvl="0" marL="425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b="1" i="1" lang="ru-RU" sz="2600">
                <a:latin typeface="Times New Roman"/>
                <a:ea typeface="Times New Roman"/>
                <a:cs typeface="Times New Roman"/>
                <a:sym typeface="Times New Roman"/>
              </a:rPr>
              <a:t>окостенение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 продолжается в течение всей жизни с ростом и ремоделированием костей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кости </a:t>
            </a:r>
            <a:r>
              <a:rPr b="1" i="1" lang="ru-RU" sz="2600">
                <a:latin typeface="Times New Roman"/>
                <a:ea typeface="Times New Roman"/>
                <a:cs typeface="Times New Roman"/>
                <a:sym typeface="Times New Roman"/>
              </a:rPr>
              <a:t>растут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 в двух направлениях: длина и ширина-</a:t>
            </a:r>
            <a:endParaRPr sz="2600"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Noto Sans Symbols"/>
              <a:buChar char="❖"/>
            </a:pPr>
            <a:r>
              <a:rPr b="1" i="1" lang="ru-RU" sz="2600">
                <a:latin typeface="Times New Roman"/>
                <a:ea typeface="Times New Roman"/>
                <a:cs typeface="Times New Roman"/>
                <a:sym typeface="Times New Roman"/>
              </a:rPr>
              <a:t>удлинение кости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Char char="–"/>
            </a:pPr>
            <a:r>
              <a:rPr b="1" lang="ru-RU" sz="2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эпифизарная пластинка 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- область перехода от хряща к кости</a:t>
            </a:r>
            <a:endParaRPr sz="2600"/>
          </a:p>
          <a:p>
            <a:pPr indent="-381000" lvl="2" marL="12573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функционирует как зона роста, где кости удлиняются</a:t>
            </a:r>
            <a:endParaRPr sz="2600"/>
          </a:p>
          <a:p>
            <a:pPr indent="-381000" lvl="2" marL="12573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состоит из типичного гиалинового хряща в середине</a:t>
            </a:r>
            <a:endParaRPr sz="2600"/>
          </a:p>
          <a:p>
            <a:pPr indent="-381000" lvl="2" marL="12573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с переходной зоной на каждой стороне, где хрящ заменяется костью</a:t>
            </a:r>
            <a:endParaRPr sz="2600"/>
          </a:p>
          <a:p>
            <a:pPr indent="-381000" lvl="2" marL="12573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b="1" lang="ru-RU" sz="2600">
                <a:latin typeface="Times New Roman"/>
                <a:ea typeface="Times New Roman"/>
                <a:cs typeface="Times New Roman"/>
                <a:sym typeface="Times New Roman"/>
              </a:rPr>
              <a:t>метафиз</a:t>
            </a: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 - зона перехода, обращенная к полости костного мозга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9" name="Google Shape;939;p39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940" name="Google Shape;940;p39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942" name="Google Shape;942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3" name="Google Shape;943;p39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944" name="Google Shape;944;p39"/>
          <p:cNvSpPr txBox="1"/>
          <p:nvPr>
            <p:ph idx="4294967295" type="title"/>
          </p:nvPr>
        </p:nvSpPr>
        <p:spPr>
          <a:xfrm>
            <a:off x="3092476" y="0"/>
            <a:ext cx="7737595" cy="642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костей и ремоделирование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12" name="Google Shape;112;p4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14" name="Google Shape;11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4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16" name="Google Shape;116;p4"/>
          <p:cNvSpPr txBox="1"/>
          <p:nvPr>
            <p:ph type="title"/>
          </p:nvPr>
        </p:nvSpPr>
        <p:spPr>
          <a:xfrm>
            <a:off x="610236" y="163515"/>
            <a:ext cx="10982655" cy="4918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ru-RU" sz="324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Прежде, чем мы продолжим</a:t>
            </a:r>
            <a:endParaRPr b="1" i="0" sz="324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415601" y="1538602"/>
            <a:ext cx="11360801" cy="4550460"/>
          </a:xfrm>
          <a:prstGeom prst="rect">
            <a:avLst/>
          </a:prstGeom>
          <a:noFill/>
          <a:ln>
            <a:noFill/>
          </a:ln>
        </p:spPr>
        <p:txBody>
          <a:bodyPr anchorCtr="0" anchor="t" bIns="121750" lIns="121750" spcFirstLastPara="1" rIns="121750" wrap="square" tIns="121750">
            <a:noAutofit/>
          </a:bodyPr>
          <a:lstStyle/>
          <a:p>
            <a:pPr indent="-138006" lvl="0" marL="138006" rtl="0" algn="just">
              <a:lnSpc>
                <a:spcPct val="135150"/>
              </a:lnSpc>
              <a:spcBef>
                <a:spcPts val="976"/>
              </a:spcBef>
              <a:spcAft>
                <a:spcPts val="0"/>
              </a:spcAft>
              <a:buSzPts val="2000"/>
              <a:buChar char="•"/>
            </a:pPr>
            <a:r>
              <a:rPr lang="ru-RU" sz="2000"/>
              <a:t>Предположим, у вас есть немаркированные электронные микрофотографии четырех видов костных клеток и соседних с ними тканей. Назовите четыре клетки и объясните, как можно визуально отличить каждую из трех от других.</a:t>
            </a:r>
            <a:endParaRPr/>
          </a:p>
          <a:p>
            <a:pPr indent="-11006" lvl="0" marL="138006" rtl="0" algn="just">
              <a:lnSpc>
                <a:spcPct val="135150"/>
              </a:lnSpc>
              <a:spcBef>
                <a:spcPts val="976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38006" lvl="0" marL="138006" rtl="0" algn="just">
              <a:lnSpc>
                <a:spcPct val="135150"/>
              </a:lnSpc>
              <a:spcBef>
                <a:spcPts val="976"/>
              </a:spcBef>
              <a:spcAft>
                <a:spcPts val="0"/>
              </a:spcAft>
              <a:buSzPts val="2000"/>
              <a:buChar char="•"/>
            </a:pPr>
            <a:r>
              <a:rPr lang="ru-RU" sz="2000"/>
              <a:t>Каковы два вида костного мозга? Что означает кроветворная ткань? Какой тип костного мозга подходит под это описание?</a:t>
            </a:r>
            <a:endParaRPr sz="105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350935" y="1662934"/>
            <a:ext cx="10648409" cy="564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94910" lvl="0" marL="183810" marR="0" rtl="0" algn="just">
              <a:lnSpc>
                <a:spcPct val="25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231732" y="785793"/>
            <a:ext cx="980374" cy="1007341"/>
            <a:chOff x="-2" y="-1"/>
            <a:chExt cx="980373" cy="1007339"/>
          </a:xfrm>
        </p:grpSpPr>
        <p:sp>
          <p:nvSpPr>
            <p:cNvPr id="120" name="Google Shape;120;p4"/>
            <p:cNvSpPr/>
            <p:nvPr/>
          </p:nvSpPr>
          <p:spPr>
            <a:xfrm>
              <a:off x="-2" y="-1"/>
              <a:ext cx="980373" cy="1007339"/>
            </a:xfrm>
            <a:prstGeom prst="ellipse">
              <a:avLst/>
            </a:prstGeom>
            <a:solidFill>
              <a:srgbClr val="97154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65065" y="169585"/>
              <a:ext cx="650359" cy="668149"/>
            </a:xfrm>
            <a:prstGeom prst="ellipse">
              <a:avLst/>
            </a:prstGeom>
            <a:solidFill>
              <a:srgbClr val="B13B3C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p4"/>
            <p:cNvGrpSpPr/>
            <p:nvPr/>
          </p:nvGrpSpPr>
          <p:grpSpPr>
            <a:xfrm>
              <a:off x="142876" y="142876"/>
              <a:ext cx="696254" cy="715332"/>
              <a:chOff x="142876" y="142876"/>
              <a:chExt cx="696253" cy="715331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142876" y="142876"/>
                <a:ext cx="696253" cy="715325"/>
              </a:xfrm>
              <a:prstGeom prst="rect">
                <a:avLst/>
              </a:prstGeom>
              <a:solidFill>
                <a:srgbClr val="97154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3.png" id="124" name="Google Shape;124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42876" y="142876"/>
                <a:ext cx="696251" cy="7153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0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0"/>
          <p:cNvSpPr txBox="1"/>
          <p:nvPr/>
        </p:nvSpPr>
        <p:spPr>
          <a:xfrm>
            <a:off x="3680484" y="803276"/>
            <a:ext cx="48151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11" id="951" name="Google Shape;9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455" y="1003300"/>
            <a:ext cx="4127037" cy="525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2" name="Google Shape;952;p40"/>
          <p:cNvCxnSpPr/>
          <p:nvPr/>
        </p:nvCxnSpPr>
        <p:spPr>
          <a:xfrm flipH="1" rot="10800000">
            <a:off x="3879128" y="3817937"/>
            <a:ext cx="2337649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3" name="Google Shape;953;p40"/>
          <p:cNvCxnSpPr/>
          <p:nvPr/>
        </p:nvCxnSpPr>
        <p:spPr>
          <a:xfrm>
            <a:off x="3879128" y="3814762"/>
            <a:ext cx="2334470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4" name="Google Shape;954;p40"/>
          <p:cNvCxnSpPr/>
          <p:nvPr/>
        </p:nvCxnSpPr>
        <p:spPr>
          <a:xfrm>
            <a:off x="6855615" y="4719638"/>
            <a:ext cx="1695630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40"/>
          <p:cNvCxnSpPr/>
          <p:nvPr/>
        </p:nvCxnSpPr>
        <p:spPr>
          <a:xfrm>
            <a:off x="6855615" y="4713288"/>
            <a:ext cx="1695630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40"/>
          <p:cNvCxnSpPr/>
          <p:nvPr/>
        </p:nvCxnSpPr>
        <p:spPr>
          <a:xfrm flipH="1">
            <a:off x="3451645" y="4473575"/>
            <a:ext cx="1813228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7" name="Google Shape;957;p40"/>
          <p:cNvCxnSpPr/>
          <p:nvPr/>
        </p:nvCxnSpPr>
        <p:spPr>
          <a:xfrm flipH="1">
            <a:off x="3451645" y="4468813"/>
            <a:ext cx="1813228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8" name="Google Shape;958;p40"/>
          <p:cNvCxnSpPr/>
          <p:nvPr/>
        </p:nvCxnSpPr>
        <p:spPr>
          <a:xfrm>
            <a:off x="5372934" y="5645151"/>
            <a:ext cx="1590" cy="804863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40"/>
          <p:cNvCxnSpPr/>
          <p:nvPr/>
        </p:nvCxnSpPr>
        <p:spPr>
          <a:xfrm>
            <a:off x="5372934" y="5637213"/>
            <a:ext cx="1591" cy="81280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0" name="Google Shape;960;p40"/>
          <p:cNvCxnSpPr/>
          <p:nvPr/>
        </p:nvCxnSpPr>
        <p:spPr>
          <a:xfrm flipH="1">
            <a:off x="6264450" y="5022850"/>
            <a:ext cx="2286796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1" name="Google Shape;961;p40"/>
          <p:cNvSpPr/>
          <p:nvPr/>
        </p:nvSpPr>
        <p:spPr>
          <a:xfrm>
            <a:off x="6261272" y="5007769"/>
            <a:ext cx="2289973" cy="127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2" name="Google Shape;962;p40"/>
          <p:cNvCxnSpPr/>
          <p:nvPr/>
        </p:nvCxnSpPr>
        <p:spPr>
          <a:xfrm flipH="1">
            <a:off x="6286698" y="5022849"/>
            <a:ext cx="1155317" cy="227014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3" name="Google Shape;963;p40"/>
          <p:cNvCxnSpPr/>
          <p:nvPr/>
        </p:nvCxnSpPr>
        <p:spPr>
          <a:xfrm flipH="1">
            <a:off x="6286699" y="5018088"/>
            <a:ext cx="1155316" cy="2238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4" name="Google Shape;964;p40"/>
          <p:cNvCxnSpPr/>
          <p:nvPr/>
        </p:nvCxnSpPr>
        <p:spPr>
          <a:xfrm flipH="1">
            <a:off x="6863562" y="1828799"/>
            <a:ext cx="1687684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5" name="Google Shape;965;p40"/>
          <p:cNvCxnSpPr/>
          <p:nvPr/>
        </p:nvCxnSpPr>
        <p:spPr>
          <a:xfrm rot="10800000">
            <a:off x="6863562" y="1828800"/>
            <a:ext cx="1687684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6" name="Google Shape;966;p40"/>
          <p:cNvCxnSpPr/>
          <p:nvPr/>
        </p:nvCxnSpPr>
        <p:spPr>
          <a:xfrm>
            <a:off x="7660523" y="2405857"/>
            <a:ext cx="12714" cy="1270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7" name="Google Shape;967;p40"/>
          <p:cNvCxnSpPr/>
          <p:nvPr/>
        </p:nvCxnSpPr>
        <p:spPr>
          <a:xfrm flipH="1" rot="10800000">
            <a:off x="7669264" y="1835150"/>
            <a:ext cx="293994" cy="57943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8" name="Google Shape;968;p40"/>
          <p:cNvCxnSpPr/>
          <p:nvPr/>
        </p:nvCxnSpPr>
        <p:spPr>
          <a:xfrm flipH="1" rot="10800000">
            <a:off x="7664496" y="1828799"/>
            <a:ext cx="293994" cy="576264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9" name="Google Shape;969;p40"/>
          <p:cNvSpPr txBox="1"/>
          <p:nvPr/>
        </p:nvSpPr>
        <p:spPr>
          <a:xfrm>
            <a:off x="2198565" y="3679826"/>
            <a:ext cx="158697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плечевая кость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40"/>
          <p:cNvSpPr txBox="1"/>
          <p:nvPr/>
        </p:nvSpPr>
        <p:spPr>
          <a:xfrm>
            <a:off x="1898314" y="4331340"/>
            <a:ext cx="15741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Локтевая кость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1" name="Google Shape;971;p40"/>
          <p:cNvCxnSpPr/>
          <p:nvPr/>
        </p:nvCxnSpPr>
        <p:spPr>
          <a:xfrm flipH="1">
            <a:off x="3628041" y="5778500"/>
            <a:ext cx="1185511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2" name="Google Shape;972;p40"/>
          <p:cNvCxnSpPr/>
          <p:nvPr/>
        </p:nvCxnSpPr>
        <p:spPr>
          <a:xfrm flipH="1">
            <a:off x="3628041" y="5772150"/>
            <a:ext cx="1185511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3" name="Google Shape;973;p40"/>
          <p:cNvSpPr txBox="1"/>
          <p:nvPr/>
        </p:nvSpPr>
        <p:spPr>
          <a:xfrm>
            <a:off x="1857372" y="5608970"/>
            <a:ext cx="17168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бедренная кость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4" name="Google Shape;974;p40"/>
          <p:cNvCxnSpPr/>
          <p:nvPr/>
        </p:nvCxnSpPr>
        <p:spPr>
          <a:xfrm flipH="1">
            <a:off x="3678894" y="4222750"/>
            <a:ext cx="1662258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5" name="Google Shape;975;p40"/>
          <p:cNvCxnSpPr/>
          <p:nvPr/>
        </p:nvCxnSpPr>
        <p:spPr>
          <a:xfrm flipH="1">
            <a:off x="3678894" y="4217988"/>
            <a:ext cx="1662258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6" name="Google Shape;976;p40"/>
          <p:cNvSpPr txBox="1"/>
          <p:nvPr/>
        </p:nvSpPr>
        <p:spPr>
          <a:xfrm>
            <a:off x="2143974" y="4066867"/>
            <a:ext cx="14779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Лучевая кость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7" name="Google Shape;977;p40"/>
          <p:cNvCxnSpPr/>
          <p:nvPr/>
        </p:nvCxnSpPr>
        <p:spPr>
          <a:xfrm>
            <a:off x="6594994" y="3136900"/>
            <a:ext cx="1956252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p40"/>
          <p:cNvCxnSpPr/>
          <p:nvPr/>
        </p:nvCxnSpPr>
        <p:spPr>
          <a:xfrm>
            <a:off x="6594994" y="3128962"/>
            <a:ext cx="1956252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9" name="Google Shape;979;p40"/>
          <p:cNvSpPr txBox="1"/>
          <p:nvPr/>
        </p:nvSpPr>
        <p:spPr>
          <a:xfrm>
            <a:off x="8603688" y="3005138"/>
            <a:ext cx="17200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Нижняя челюсть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40"/>
          <p:cNvSpPr txBox="1"/>
          <p:nvPr/>
        </p:nvSpPr>
        <p:spPr>
          <a:xfrm>
            <a:off x="8603688" y="4591051"/>
            <a:ext cx="8239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Лопатка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40"/>
          <p:cNvSpPr txBox="1"/>
          <p:nvPr/>
        </p:nvSpPr>
        <p:spPr>
          <a:xfrm>
            <a:off x="8603688" y="4913313"/>
            <a:ext cx="6155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Ребра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2" name="Google Shape;982;p40"/>
          <p:cNvCxnSpPr/>
          <p:nvPr/>
        </p:nvCxnSpPr>
        <p:spPr>
          <a:xfrm flipH="1">
            <a:off x="7167091" y="3733800"/>
            <a:ext cx="1384155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3" name="Google Shape;983;p40"/>
          <p:cNvCxnSpPr/>
          <p:nvPr/>
        </p:nvCxnSpPr>
        <p:spPr>
          <a:xfrm>
            <a:off x="7163912" y="3729038"/>
            <a:ext cx="1387333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4" name="Google Shape;984;p40"/>
          <p:cNvCxnSpPr/>
          <p:nvPr/>
        </p:nvCxnSpPr>
        <p:spPr>
          <a:xfrm flipH="1">
            <a:off x="7163913" y="3733800"/>
            <a:ext cx="780276" cy="227013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5" name="Google Shape;985;p40"/>
          <p:cNvCxnSpPr/>
          <p:nvPr/>
        </p:nvCxnSpPr>
        <p:spPr>
          <a:xfrm flipH="1">
            <a:off x="7163913" y="3729038"/>
            <a:ext cx="780276" cy="22383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6" name="Google Shape;986;p40"/>
          <p:cNvSpPr txBox="1"/>
          <p:nvPr/>
        </p:nvSpPr>
        <p:spPr>
          <a:xfrm>
            <a:off x="5075763" y="6421438"/>
            <a:ext cx="3173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таз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40"/>
          <p:cNvSpPr txBox="1"/>
          <p:nvPr/>
        </p:nvSpPr>
        <p:spPr>
          <a:xfrm>
            <a:off x="3680484" y="6629401"/>
            <a:ext cx="48151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Biophoto Associates/Photo Researchers, Inc. </a:t>
            </a:r>
            <a:endParaRPr/>
          </a:p>
        </p:txBody>
      </p:sp>
      <p:sp>
        <p:nvSpPr>
          <p:cNvPr id="988" name="Google Shape;988;p40"/>
          <p:cNvSpPr txBox="1"/>
          <p:nvPr/>
        </p:nvSpPr>
        <p:spPr>
          <a:xfrm>
            <a:off x="8600509" y="1727201"/>
            <a:ext cx="13577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Кости черепа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0"/>
          <p:cNvSpPr txBox="1"/>
          <p:nvPr/>
        </p:nvSpPr>
        <p:spPr>
          <a:xfrm>
            <a:off x="8600509" y="3619501"/>
            <a:ext cx="95539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позвонки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0" name="Google Shape;990;p40"/>
          <p:cNvGrpSpPr/>
          <p:nvPr/>
        </p:nvGrpSpPr>
        <p:grpSpPr>
          <a:xfrm>
            <a:off x="-69731" y="-2"/>
            <a:ext cx="12261732" cy="755692"/>
            <a:chOff x="-2" y="-2"/>
            <a:chExt cx="12248957" cy="755691"/>
          </a:xfrm>
        </p:grpSpPr>
        <p:sp>
          <p:nvSpPr>
            <p:cNvPr id="991" name="Google Shape;991;p40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993" name="Google Shape;99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4" name="Google Shape;994;p40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995" name="Google Shape;995;p40"/>
          <p:cNvSpPr txBox="1"/>
          <p:nvPr>
            <p:ph idx="4294967295" type="title"/>
          </p:nvPr>
        </p:nvSpPr>
        <p:spPr>
          <a:xfrm>
            <a:off x="2806425" y="0"/>
            <a:ext cx="8080912" cy="642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Скелет плода 12 недель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1"/>
          <p:cNvSpPr txBox="1"/>
          <p:nvPr>
            <p:ph idx="4294967295" type="body"/>
          </p:nvPr>
        </p:nvSpPr>
        <p:spPr>
          <a:xfrm>
            <a:off x="408039" y="829055"/>
            <a:ext cx="11147826" cy="572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ru-RU" sz="1600">
                <a:latin typeface="Times New Roman"/>
                <a:ea typeface="Times New Roman"/>
                <a:cs typeface="Times New Roman"/>
                <a:sym typeface="Times New Roman"/>
              </a:rPr>
              <a:t>интерстициальный рост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- увеличение длины костей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удлинение костей действительно является результатом роста хряща в эпифизарной пластинке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эпифизы закрываются при исчезновении хряща - эпифизарная линия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продольный рост закончен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встречается в разных возрастах в разных костях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ru-RU" sz="1600">
                <a:latin typeface="Times New Roman"/>
                <a:ea typeface="Times New Roman"/>
                <a:cs typeface="Times New Roman"/>
                <a:sym typeface="Times New Roman"/>
              </a:rPr>
              <a:t>Аппозиционный рост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- кости увеличиваются в ширине на протяжении всей жизни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отложение новой кости на поверхности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остеобласты на глубокой стороне надкостницы отложения остеоидной ткани</a:t>
            </a:r>
            <a:endParaRPr sz="1600"/>
          </a:p>
          <a:p>
            <a:pPr indent="-381000" lvl="2" marL="12573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Попасть в ловушку, как ткань кальцинирует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положить матрицу в слоях, параллельных поверхности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образует круговые ламели над поверхностью</a:t>
            </a:r>
            <a:endParaRPr sz="1600"/>
          </a:p>
          <a:p>
            <a:pPr indent="-381000" lvl="2" marL="12573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остеокласты эндоста увеличивают полость костного мозга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ru-RU" sz="1600">
                <a:latin typeface="Times New Roman"/>
                <a:ea typeface="Times New Roman"/>
                <a:cs typeface="Times New Roman"/>
                <a:sym typeface="Times New Roman"/>
              </a:rPr>
              <a:t>ремоделирование кости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происходит на протяжении всей жизни - 10% в год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восстанавливает микроразрушения, выделяет минералы в кровь, изменяет кости в ответ на использование и неиспользование</a:t>
            </a:r>
            <a:endParaRPr sz="1600"/>
          </a:p>
          <a:p>
            <a:pPr indent="-406400" lvl="1" marL="8001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b="1" i="1" lang="ru-RU" sz="1600">
                <a:latin typeface="Times New Roman"/>
                <a:ea typeface="Times New Roman"/>
                <a:cs typeface="Times New Roman"/>
                <a:sym typeface="Times New Roman"/>
              </a:rPr>
              <a:t>Закон костей Вольфа </a:t>
            </a: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- архитектура кости определяется механическими нагрузками, которые на нее накладываются, и кости приспосабливаются к этим нагрузкам.</a:t>
            </a:r>
            <a:endParaRPr sz="1600"/>
          </a:p>
          <a:p>
            <a:pPr indent="-381000" lvl="2" marL="12573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ремоделирование - это совместное и точное действие остеобластов и остеокластов</a:t>
            </a:r>
            <a:endParaRPr/>
          </a:p>
          <a:p>
            <a:pPr indent="-381000" lvl="2" marL="12573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костные процессы увеличиваются в ответ на механическое напряжение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2" name="Google Shape;1002;p41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003" name="Google Shape;1003;p41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005" name="Google Shape;100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6" name="Google Shape;1006;p41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007" name="Google Shape;1007;p41"/>
          <p:cNvSpPr txBox="1"/>
          <p:nvPr>
            <p:ph idx="4294967295" type="title"/>
          </p:nvPr>
        </p:nvSpPr>
        <p:spPr>
          <a:xfrm>
            <a:off x="2734913" y="0"/>
            <a:ext cx="8238181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костей и ремоделирование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2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2"/>
          <p:cNvSpPr txBox="1"/>
          <p:nvPr>
            <p:ph idx="4294967295" type="body"/>
          </p:nvPr>
        </p:nvSpPr>
        <p:spPr>
          <a:xfrm>
            <a:off x="6644240" y="1159205"/>
            <a:ext cx="4956576" cy="4953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ru-RU" sz="2800"/>
              <a:t>ахондропластический карликовость</a:t>
            </a:r>
            <a:endParaRPr b="1"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длинные кости перестают расти в детстве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нормальный торс, короткие конечности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нарушение роста хряща при метафизе</a:t>
            </a:r>
            <a:endParaRPr sz="2400"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спонтанная мутация производит мутантный доминантный аллель</a:t>
            </a:r>
            <a:endParaRPr sz="28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ru-RU" sz="2800"/>
              <a:t>карликовость гипофиза</a:t>
            </a:r>
            <a:endParaRPr b="1"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недостаток гормона роста</a:t>
            </a:r>
            <a:endParaRPr/>
          </a:p>
          <a:p>
            <a:pPr indent="-406400" lvl="1" marL="8001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ru-RU" sz="2400"/>
              <a:t>нормальные пропорции с невысоким ростом</a:t>
            </a:r>
            <a:endParaRPr sz="2400"/>
          </a:p>
        </p:txBody>
      </p:sp>
      <p:sp>
        <p:nvSpPr>
          <p:cNvPr id="1014" name="Google Shape;1014;p42"/>
          <p:cNvSpPr txBox="1"/>
          <p:nvPr/>
        </p:nvSpPr>
        <p:spPr>
          <a:xfrm>
            <a:off x="1570085" y="896938"/>
            <a:ext cx="46403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pic>
        <p:nvPicPr>
          <p:cNvPr descr="sal25693_07_14" id="1015" name="Google Shape;101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652" y="1087438"/>
            <a:ext cx="4435333" cy="506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42"/>
          <p:cNvSpPr txBox="1"/>
          <p:nvPr/>
        </p:nvSpPr>
        <p:spPr>
          <a:xfrm>
            <a:off x="1918110" y="6138863"/>
            <a:ext cx="38664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The McGraw-Hill Companies, Inc./Joe DeGrandis, photographer </a:t>
            </a:r>
            <a:endParaRPr/>
          </a:p>
        </p:txBody>
      </p:sp>
      <p:grpSp>
        <p:nvGrpSpPr>
          <p:cNvPr id="1017" name="Google Shape;1017;p42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018" name="Google Shape;1018;p42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020" name="Google Shape;102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1" name="Google Shape;1021;p42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022" name="Google Shape;1022;p42"/>
          <p:cNvSpPr txBox="1"/>
          <p:nvPr>
            <p:ph idx="4294967295" type="title"/>
          </p:nvPr>
        </p:nvSpPr>
        <p:spPr>
          <a:xfrm>
            <a:off x="2162813" y="1"/>
            <a:ext cx="8238181" cy="64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Карликовость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30" name="Google Shape;130;p5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5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C:\Users\Зарина\Desktop\КазНУ\BONES - PHYSIOLOGY\1.bmp"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3138" y="834390"/>
            <a:ext cx="8333422" cy="585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6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40" name="Google Shape;140;p6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42" name="Google Shape;14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6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graphicFrame>
        <p:nvGraphicFramePr>
          <p:cNvPr id="144" name="Google Shape;144;p6"/>
          <p:cNvGraphicFramePr/>
          <p:nvPr/>
        </p:nvGraphicFramePr>
        <p:xfrm>
          <a:off x="446513" y="1071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{05E7D775-4CD5-403F-B788-5D4C5F0138A4}</a:tableStyleId>
              </a:tblPr>
              <a:tblGrid>
                <a:gridCol w="2120475"/>
                <a:gridCol w="3539025"/>
                <a:gridCol w="5567950"/>
              </a:tblGrid>
              <a:tr h="69707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Костные клетки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114300" marB="114300" marR="114425" marL="11442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 hMerge="1"/>
                <a:tc hMerge="1"/>
              </a:tr>
              <a:tr h="6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Тип клетки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114300" marB="114300" marR="114425" marL="11442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Функция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114300" marB="114300" marR="114425" marL="11442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Локализация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114300" marB="114300" marR="114425" marL="11442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58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Остеогенная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Развиваться в остеобласты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Эндост, клеточный слой надкостницы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Остеобласт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Формирование костей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Эндост, клеточный слой надкостницы, растущие участки кости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Остеоцит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Поддерживать минеральную концентрацию матрикса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Матрикс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Остеокласт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Резорбция кости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Эндост, клеточный слой надкостницы, на участках старой, поврежденной или ненужной кости</a:t>
                      </a:r>
                      <a:endParaRPr sz="1700" u="none" cap="none" strike="noStrike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76200" marB="76200" marR="76275" marL="76275" anchor="ctr">
                    <a:lnL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50" name="Google Shape;150;p7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52" name="Google Shape;15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7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pic>
        <p:nvPicPr>
          <p:cNvPr descr="skull2.jpg" id="154" name="Google Shape;154;p7"/>
          <p:cNvPicPr preferRelativeResize="0"/>
          <p:nvPr/>
        </p:nvPicPr>
        <p:blipFill rotWithShape="1">
          <a:blip r:embed="rId4">
            <a:alphaModFix/>
          </a:blip>
          <a:srcRect b="6946" l="0" r="5728" t="4000"/>
          <a:stretch/>
        </p:blipFill>
        <p:spPr>
          <a:xfrm>
            <a:off x="2295285" y="792479"/>
            <a:ext cx="6985875" cy="592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idx="12" type="sldNum"/>
          </p:nvPr>
        </p:nvSpPr>
        <p:spPr>
          <a:xfrm>
            <a:off x="10240693" y="6324600"/>
            <a:ext cx="203236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>
            <p:ph idx="4294967295" type="body"/>
          </p:nvPr>
        </p:nvSpPr>
        <p:spPr>
          <a:xfrm>
            <a:off x="732564" y="1571613"/>
            <a:ext cx="11127416" cy="42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остеология -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исследование костей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скелетная система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- состоит из костей, хрящей и связок образуют прочные гибкие рамки тела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хрящ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предвестник большинства костей покрывает многие суставные поверхности зрелой кости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связки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скрепляют кости в суставах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SzPts val="2480"/>
              <a:buChar char="•"/>
            </a:pPr>
            <a:r>
              <a:rPr b="1" lang="ru-RU" sz="2800">
                <a:latin typeface="Times New Roman"/>
                <a:ea typeface="Times New Roman"/>
                <a:cs typeface="Times New Roman"/>
                <a:sym typeface="Times New Roman"/>
              </a:rPr>
              <a:t>сухожилия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- прикрепляют мышцы к кости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-2" y="-2"/>
            <a:ext cx="12261729" cy="852351"/>
            <a:chOff x="-2" y="-2"/>
            <a:chExt cx="12248953" cy="852350"/>
          </a:xfrm>
        </p:grpSpPr>
        <p:sp>
          <p:nvSpPr>
            <p:cNvPr id="162" name="Google Shape;162;p8"/>
            <p:cNvSpPr/>
            <p:nvPr/>
          </p:nvSpPr>
          <p:spPr>
            <a:xfrm>
              <a:off x="2797110" y="18568"/>
              <a:ext cx="9451841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8513" y="16857"/>
              <a:ext cx="2922813" cy="73883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64" name="Google Shape;16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1" cy="613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8"/>
            <p:cNvSpPr txBox="1"/>
            <p:nvPr/>
          </p:nvSpPr>
          <p:spPr>
            <a:xfrm>
              <a:off x="680785" y="257314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66" name="Google Shape;166;p8"/>
          <p:cNvSpPr txBox="1"/>
          <p:nvPr>
            <p:ph idx="4294967295" type="title"/>
          </p:nvPr>
        </p:nvSpPr>
        <p:spPr>
          <a:xfrm>
            <a:off x="2019788" y="142852"/>
            <a:ext cx="8238181" cy="571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Кость как ткань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idx="12" type="sldNum"/>
          </p:nvPr>
        </p:nvSpPr>
        <p:spPr>
          <a:xfrm>
            <a:off x="10141706" y="6324600"/>
            <a:ext cx="302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 txBox="1"/>
          <p:nvPr>
            <p:ph idx="4294967295" type="body"/>
          </p:nvPr>
        </p:nvSpPr>
        <p:spPr>
          <a:xfrm>
            <a:off x="395699" y="1366838"/>
            <a:ext cx="10318586" cy="495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кость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(костная ткань) - соединительная ткань с матрицей, закаленной фосфатом кальция и другими минералами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0"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минерализация или кальцификация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- процесс укрепления кости</a:t>
            </a:r>
            <a:endParaRPr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отдельные кости состоят из костной ткани, костного мозга, хряща, жировой ткани, нервной ткани и волокнистой соединительной ткани</a:t>
            </a:r>
            <a:endParaRPr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постоянно реконструирует себя и физиологически взаимодействует со всеми другими системами организма</a:t>
            </a:r>
            <a:endParaRPr/>
          </a:p>
          <a:p>
            <a:pPr indent="-406400" lvl="1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пронизан нервами и кровеносными сосудами, что свидетельствует о его чувствительности и метаболической активности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" name="Google Shape;173;p9"/>
          <p:cNvGrpSpPr/>
          <p:nvPr/>
        </p:nvGrpSpPr>
        <p:grpSpPr>
          <a:xfrm>
            <a:off x="-2" y="-2"/>
            <a:ext cx="12261732" cy="755692"/>
            <a:chOff x="-2" y="-2"/>
            <a:chExt cx="12248957" cy="755691"/>
          </a:xfrm>
        </p:grpSpPr>
        <p:sp>
          <p:nvSpPr>
            <p:cNvPr id="174" name="Google Shape;174;p9"/>
            <p:cNvSpPr/>
            <p:nvPr/>
          </p:nvSpPr>
          <p:spPr>
            <a:xfrm>
              <a:off x="2797110" y="18569"/>
              <a:ext cx="9451845" cy="68418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8513" y="16858"/>
              <a:ext cx="2922814" cy="738831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176" name="Google Shape;17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" y="-2"/>
              <a:ext cx="704322" cy="61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9"/>
            <p:cNvSpPr txBox="1"/>
            <p:nvPr/>
          </p:nvSpPr>
          <p:spPr>
            <a:xfrm>
              <a:off x="680787" y="153860"/>
              <a:ext cx="2229055" cy="59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/>
            </a:p>
          </p:txBody>
        </p:sp>
      </p:grpSp>
      <p:sp>
        <p:nvSpPr>
          <p:cNvPr id="178" name="Google Shape;178;p9"/>
          <p:cNvSpPr txBox="1"/>
          <p:nvPr>
            <p:ph idx="4294967295" type="title"/>
          </p:nvPr>
        </p:nvSpPr>
        <p:spPr>
          <a:xfrm>
            <a:off x="2377351" y="0"/>
            <a:ext cx="8238181" cy="71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ru-RU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Кости и костная ткань</a:t>
            </a:r>
            <a:endParaRPr b="1" i="0" sz="39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